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xml" ContentType="application/vnd.openxmlformats-officedocument.presentationml.tags+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6.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7.xml" ContentType="application/vnd.openxmlformats-officedocument.presentationml.tags+xml"/>
  <Override PartName="/ppt/notesSlides/notesSlide62.xml" ContentType="application/vnd.openxmlformats-officedocument.presentationml.notesSlide+xml"/>
  <Override PartName="/ppt/tags/tag8.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9.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10.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11.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12.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13.xml" ContentType="application/vnd.openxmlformats-officedocument.presentationml.tags+xml"/>
  <Override PartName="/ppt/notesSlides/notesSlide78.xml" ContentType="application/vnd.openxmlformats-officedocument.presentationml.notesSlide+xml"/>
  <Override PartName="/ppt/tags/tag14.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handoutMasterIdLst>
    <p:handoutMasterId r:id="rId85"/>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6" r:id="rId56"/>
    <p:sldId id="327" r:id="rId57"/>
    <p:sldId id="328" r:id="rId58"/>
    <p:sldId id="330" r:id="rId59"/>
    <p:sldId id="331" r:id="rId60"/>
    <p:sldId id="332" r:id="rId61"/>
    <p:sldId id="334" r:id="rId62"/>
    <p:sldId id="335" r:id="rId63"/>
    <p:sldId id="336" r:id="rId64"/>
    <p:sldId id="338" r:id="rId65"/>
    <p:sldId id="339" r:id="rId66"/>
    <p:sldId id="340" r:id="rId67"/>
    <p:sldId id="341" r:id="rId68"/>
    <p:sldId id="342" r:id="rId69"/>
    <p:sldId id="343" r:id="rId70"/>
    <p:sldId id="344" r:id="rId71"/>
    <p:sldId id="346" r:id="rId72"/>
    <p:sldId id="347" r:id="rId73"/>
    <p:sldId id="348" r:id="rId74"/>
    <p:sldId id="349" r:id="rId75"/>
    <p:sldId id="350" r:id="rId76"/>
    <p:sldId id="351" r:id="rId77"/>
    <p:sldId id="353" r:id="rId78"/>
    <p:sldId id="354" r:id="rId79"/>
    <p:sldId id="355" r:id="rId80"/>
    <p:sldId id="357" r:id="rId81"/>
    <p:sldId id="358" r:id="rId82"/>
    <p:sldId id="35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2">
          <p15:clr>
            <a:srgbClr val="A4A3A4"/>
          </p15:clr>
        </p15:guide>
        <p15:guide id="2" pos="5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B" lastIdx="2" clrIdx="0"/>
  <p:cmAuthor id="1" name="Copyeditor" initials="AU"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6395" autoAdjust="0"/>
  </p:normalViewPr>
  <p:slideViewPr>
    <p:cSldViewPr snapToGrid="0">
      <p:cViewPr varScale="1">
        <p:scale>
          <a:sx n="96" d="100"/>
          <a:sy n="96" d="100"/>
        </p:scale>
        <p:origin x="816" y="168"/>
      </p:cViewPr>
      <p:guideLst>
        <p:guide orient="horz" pos="932"/>
        <p:guide pos="569"/>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3B4546D5-747D-FE4E-B680-43754E38A2C8}"/>
    <pc:docChg chg="modSld modMainMaster">
      <pc:chgData name="Kathryn Leeber" userId="15028f3c-0a13-4345-9369-dac953ae4f16" providerId="ADAL" clId="{3B4546D5-747D-FE4E-B680-43754E38A2C8}" dt="2020-12-17T16:27:27.928" v="9" actId="20577"/>
      <pc:docMkLst>
        <pc:docMk/>
      </pc:docMkLst>
      <pc:sldChg chg="modNotesTx">
        <pc:chgData name="Kathryn Leeber" userId="15028f3c-0a13-4345-9369-dac953ae4f16" providerId="ADAL" clId="{3B4546D5-747D-FE4E-B680-43754E38A2C8}" dt="2020-12-10T17:00:20.031" v="4" actId="20577"/>
        <pc:sldMkLst>
          <pc:docMk/>
          <pc:sldMk cId="0" sldId="285"/>
        </pc:sldMkLst>
      </pc:sldChg>
      <pc:sldChg chg="modSp mod">
        <pc:chgData name="Kathryn Leeber" userId="15028f3c-0a13-4345-9369-dac953ae4f16" providerId="ADAL" clId="{3B4546D5-747D-FE4E-B680-43754E38A2C8}" dt="2020-12-17T16:27:27.928" v="9" actId="20577"/>
        <pc:sldMkLst>
          <pc:docMk/>
          <pc:sldMk cId="0" sldId="330"/>
        </pc:sldMkLst>
        <pc:spChg chg="mod">
          <ac:chgData name="Kathryn Leeber" userId="15028f3c-0a13-4345-9369-dac953ae4f16" providerId="ADAL" clId="{3B4546D5-747D-FE4E-B680-43754E38A2C8}" dt="2020-12-17T16:27:27.928" v="9" actId="20577"/>
          <ac:spMkLst>
            <pc:docMk/>
            <pc:sldMk cId="0" sldId="330"/>
            <ac:spMk id="71683" creationId="{00000000-0000-0000-0000-000000000000}"/>
          </ac:spMkLst>
        </pc:spChg>
      </pc:sldChg>
      <pc:sldChg chg="modSp mod">
        <pc:chgData name="Kathryn Leeber" userId="15028f3c-0a13-4345-9369-dac953ae4f16" providerId="ADAL" clId="{3B4546D5-747D-FE4E-B680-43754E38A2C8}" dt="2020-12-10T17:01:53.276" v="7" actId="20577"/>
        <pc:sldMkLst>
          <pc:docMk/>
          <pc:sldMk cId="0" sldId="338"/>
        </pc:sldMkLst>
        <pc:spChg chg="mod">
          <ac:chgData name="Kathryn Leeber" userId="15028f3c-0a13-4345-9369-dac953ae4f16" providerId="ADAL" clId="{3B4546D5-747D-FE4E-B680-43754E38A2C8}" dt="2020-12-10T17:01:53.276" v="7" actId="20577"/>
          <ac:spMkLst>
            <pc:docMk/>
            <pc:sldMk cId="0" sldId="338"/>
            <ac:spMk id="79875" creationId="{00000000-0000-0000-0000-000000000000}"/>
          </ac:spMkLst>
        </pc:spChg>
      </pc:sldChg>
      <pc:sldChg chg="modSp mod">
        <pc:chgData name="Kathryn Leeber" userId="15028f3c-0a13-4345-9369-dac953ae4f16" providerId="ADAL" clId="{3B4546D5-747D-FE4E-B680-43754E38A2C8}" dt="2020-12-10T17:01:46.170" v="5" actId="20577"/>
        <pc:sldMkLst>
          <pc:docMk/>
          <pc:sldMk cId="0" sldId="340"/>
        </pc:sldMkLst>
        <pc:spChg chg="mod">
          <ac:chgData name="Kathryn Leeber" userId="15028f3c-0a13-4345-9369-dac953ae4f16" providerId="ADAL" clId="{3B4546D5-747D-FE4E-B680-43754E38A2C8}" dt="2020-12-10T17:01:46.170" v="5" actId="20577"/>
          <ac:spMkLst>
            <pc:docMk/>
            <pc:sldMk cId="0" sldId="340"/>
            <ac:spMk id="81923" creationId="{00000000-0000-0000-0000-000000000000}"/>
          </ac:spMkLst>
        </pc:spChg>
      </pc:sldChg>
      <pc:sldChg chg="modSp mod">
        <pc:chgData name="Kathryn Leeber" userId="15028f3c-0a13-4345-9369-dac953ae4f16" providerId="ADAL" clId="{3B4546D5-747D-FE4E-B680-43754E38A2C8}" dt="2020-12-10T17:01:49.132" v="6" actId="20577"/>
        <pc:sldMkLst>
          <pc:docMk/>
          <pc:sldMk cId="0" sldId="341"/>
        </pc:sldMkLst>
        <pc:spChg chg="mod">
          <ac:chgData name="Kathryn Leeber" userId="15028f3c-0a13-4345-9369-dac953ae4f16" providerId="ADAL" clId="{3B4546D5-747D-FE4E-B680-43754E38A2C8}" dt="2020-12-10T17:01:49.132" v="6" actId="20577"/>
          <ac:spMkLst>
            <pc:docMk/>
            <pc:sldMk cId="0" sldId="341"/>
            <ac:spMk id="82947" creationId="{00000000-0000-0000-0000-000000000000}"/>
          </ac:spMkLst>
        </pc:spChg>
      </pc:sldChg>
      <pc:sldMasterChg chg="modSp mod modSldLayout">
        <pc:chgData name="Kathryn Leeber" userId="15028f3c-0a13-4345-9369-dac953ae4f16" providerId="ADAL" clId="{3B4546D5-747D-FE4E-B680-43754E38A2C8}" dt="2020-12-10T16:59:44.276" v="3" actId="20577"/>
        <pc:sldMasterMkLst>
          <pc:docMk/>
          <pc:sldMasterMk cId="2871921020" sldId="2147483648"/>
        </pc:sldMasterMkLst>
        <pc:spChg chg="mod">
          <ac:chgData name="Kathryn Leeber" userId="15028f3c-0a13-4345-9369-dac953ae4f16" providerId="ADAL" clId="{3B4546D5-747D-FE4E-B680-43754E38A2C8}" dt="2020-12-10T16:59:44.276" v="3" actId="20577"/>
          <ac:spMkLst>
            <pc:docMk/>
            <pc:sldMasterMk cId="2871921020" sldId="2147483648"/>
            <ac:spMk id="7" creationId="{21F38BD8-3F75-CE4C-AFEF-0C6B45F77F8C}"/>
          </ac:spMkLst>
        </pc:spChg>
        <pc:sldLayoutChg chg="modSp mod">
          <pc:chgData name="Kathryn Leeber" userId="15028f3c-0a13-4345-9369-dac953ae4f16" providerId="ADAL" clId="{3B4546D5-747D-FE4E-B680-43754E38A2C8}" dt="2020-12-10T16:59:40.016" v="1" actId="20577"/>
          <pc:sldLayoutMkLst>
            <pc:docMk/>
            <pc:sldMasterMk cId="2871921020" sldId="2147483648"/>
            <pc:sldLayoutMk cId="3047549913" sldId="2147483649"/>
          </pc:sldLayoutMkLst>
          <pc:spChg chg="mod">
            <ac:chgData name="Kathryn Leeber" userId="15028f3c-0a13-4345-9369-dac953ae4f16" providerId="ADAL" clId="{3B4546D5-747D-FE4E-B680-43754E38A2C8}" dt="2020-12-10T16:59:40.016" v="1"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E1F4A2D0-2C58-B140-90C7-F84995F0D359}"/>
    <pc:docChg chg="modSld">
      <pc:chgData name="Kathryn Leeber" userId="15028f3c-0a13-4345-9369-dac953ae4f16" providerId="ADAL" clId="{E1F4A2D0-2C58-B140-90C7-F84995F0D359}" dt="2020-10-21T14:15:42.494" v="1" actId="207"/>
      <pc:docMkLst>
        <pc:docMk/>
      </pc:docMkLst>
      <pc:sldChg chg="modSp mod">
        <pc:chgData name="Kathryn Leeber" userId="15028f3c-0a13-4345-9369-dac953ae4f16" providerId="ADAL" clId="{E1F4A2D0-2C58-B140-90C7-F84995F0D359}" dt="2020-10-21T14:15:42.494" v="1" actId="207"/>
        <pc:sldMkLst>
          <pc:docMk/>
          <pc:sldMk cId="1732698309" sldId="258"/>
        </pc:sldMkLst>
        <pc:spChg chg="mod">
          <ac:chgData name="Kathryn Leeber" userId="15028f3c-0a13-4345-9369-dac953ae4f16" providerId="ADAL" clId="{E1F4A2D0-2C58-B140-90C7-F84995F0D359}" dt="2020-10-21T14:15:42.494" v="1" actId="207"/>
          <ac:spMkLst>
            <pc:docMk/>
            <pc:sldMk cId="1732698309" sldId="258"/>
            <ac:spMk id="19" creationId="{A58A35F8-EA88-094E-8EAD-88FE6A07C4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12/17/20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Pharmacology</a:t>
            </a:r>
          </a:p>
          <a:p>
            <a:r>
              <a:rPr lang="en-US" altLang="en-US" dirty="0">
                <a:latin typeface="Times New Roman" charset="0"/>
                <a:ea typeface="MS PGothic" charset="-128"/>
              </a:rPr>
              <a:t>Applies fundamental knowledge of the medications that the EMT may assist/administer to a patient during an emergency.</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8826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9.   Factors affecting how a medication works:</a:t>
            </a:r>
          </a:p>
          <a:p>
            <a:r>
              <a:rPr lang="en-US" sz="1200" kern="1200" dirty="0">
                <a:solidFill>
                  <a:schemeClr val="tx1"/>
                </a:solidFill>
                <a:effectLst/>
                <a:latin typeface="Times New Roman" pitchFamily="18" charset="0"/>
                <a:ea typeface="MS PGothic" pitchFamily="34" charset="-128"/>
                <a:cs typeface="+mn-cs"/>
              </a:rPr>
              <a:t>      a.   Route of administration</a:t>
            </a:r>
          </a:p>
          <a:p>
            <a:r>
              <a:rPr lang="en-US" sz="1200" kern="1200" dirty="0">
                <a:solidFill>
                  <a:schemeClr val="tx1"/>
                </a:solidFill>
                <a:effectLst/>
                <a:latin typeface="Times New Roman" pitchFamily="18" charset="0"/>
                <a:ea typeface="MS PGothic" pitchFamily="34" charset="-128"/>
                <a:cs typeface="+mn-cs"/>
              </a:rPr>
              <a:t>      b.   Shock states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20460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10.    Indications: reasons or conditions for which a particular medication is given</a:t>
            </a:r>
          </a:p>
          <a:p>
            <a:r>
              <a:rPr lang="en-US" altLang="en-US" dirty="0">
                <a:latin typeface="Times New Roman" charset="0"/>
                <a:ea typeface="MS PGothic" charset="-128"/>
              </a:rPr>
              <a:t>11.    Contraindications: situations in which a medication would either harm the patient or have no positive effect</a:t>
            </a:r>
          </a:p>
          <a:p>
            <a:r>
              <a:rPr lang="en-US" altLang="en-US" dirty="0">
                <a:latin typeface="Times New Roman" charset="0"/>
                <a:ea typeface="MS PGothic" charset="-128"/>
              </a:rPr>
              <a:t>         a.    Absolute contraindications: situations in which a medication should never be given if the contraindication is present</a:t>
            </a:r>
          </a:p>
          <a:p>
            <a:r>
              <a:rPr lang="en-US" altLang="en-US" dirty="0">
                <a:latin typeface="Times New Roman" charset="0"/>
                <a:ea typeface="MS PGothic" charset="-128"/>
              </a:rPr>
              <a:t>         b.    Relative contraindications: situations in which the benefits of administering the drug may outweigh the risks</a:t>
            </a:r>
          </a:p>
          <a:p>
            <a:r>
              <a:rPr lang="en-US" altLang="en-US" dirty="0">
                <a:latin typeface="Times New Roman" charset="0"/>
                <a:ea typeface="MS PGothic" charset="-128"/>
              </a:rPr>
              <a:t>12.    Adverse effects: any actions of a medication other than the desired ones</a:t>
            </a:r>
          </a:p>
          <a:p>
            <a:r>
              <a:rPr lang="en-US" altLang="en-US" dirty="0">
                <a:latin typeface="Times New Roman" charset="0"/>
                <a:ea typeface="MS PGothic" charset="-128"/>
              </a:rPr>
              <a:t>         a.    Unintended effects: effects that are undesirable but pose little risk to the patient</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Untoward effects: effects that can be harmful to the patient</a:t>
            </a:r>
          </a:p>
        </p:txBody>
      </p:sp>
    </p:spTree>
    <p:extLst>
      <p:ext uri="{BB962C8B-B14F-4D97-AF65-F5344CB8AC3E}">
        <p14:creationId xmlns:p14="http://schemas.microsoft.com/office/powerpoint/2010/main" val="184911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Medication names</a:t>
            </a:r>
          </a:p>
          <a:p>
            <a:r>
              <a:rPr lang="en-US" altLang="en-US" dirty="0">
                <a:latin typeface="Times New Roman" charset="0"/>
                <a:ea typeface="MS PGothic" charset="-128"/>
              </a:rPr>
              <a:t>      1.    The generic name is a simple, clear, nonproprietary name.</a:t>
            </a:r>
          </a:p>
          <a:p>
            <a:r>
              <a:rPr lang="en-US" altLang="en-US" dirty="0">
                <a:latin typeface="Times New Roman" charset="0"/>
                <a:ea typeface="MS PGothic" charset="-128"/>
              </a:rPr>
              <a:t>             a.   Generic names are not capitalized.</a:t>
            </a:r>
          </a:p>
          <a:p>
            <a:r>
              <a:rPr lang="en-US" altLang="en-US" dirty="0">
                <a:latin typeface="Times New Roman" charset="0"/>
                <a:ea typeface="MS PGothic" charset="-128"/>
              </a:rPr>
              <a:t>      2.    The trade name is the brand name that a manufacturer gives to a drug.</a:t>
            </a:r>
          </a:p>
          <a:p>
            <a:r>
              <a:rPr lang="en-US" altLang="en-US" dirty="0">
                <a:latin typeface="Times New Roman" charset="0"/>
                <a:ea typeface="MS PGothic" charset="-128"/>
              </a:rPr>
              <a:t>             a.    Trade names begin with a capital letter.</a:t>
            </a:r>
          </a:p>
          <a:p>
            <a:r>
              <a:rPr lang="en-US" altLang="en-US" dirty="0">
                <a:latin typeface="Times New Roman" charset="0"/>
                <a:ea typeface="MS PGothic" charset="-128"/>
              </a:rPr>
              <a:t>             b.    One drug may have more than one trade name.</a:t>
            </a:r>
          </a:p>
        </p:txBody>
      </p:sp>
    </p:spTree>
    <p:extLst>
      <p:ext uri="{BB962C8B-B14F-4D97-AF65-F5344CB8AC3E}">
        <p14:creationId xmlns:p14="http://schemas.microsoft.com/office/powerpoint/2010/main" val="186655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Rot="1" noChangeAspect="1" noChangeArrowheads="1" noTextEdit="1"/>
          </p:cNvSpPr>
          <p:nvPr>
            <p:ph type="sldImg"/>
          </p:nvPr>
        </p:nvSpPr>
        <p:spPr>
          <a:ln/>
        </p:spPr>
      </p:sp>
      <p:sp>
        <p:nvSpPr>
          <p:cNvPr id="1167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Prescription drugs are distributed only by pharmacists and require a physician</a:t>
            </a:r>
            <a:r>
              <a:rPr lang="ja-JP" altLang="en-US" dirty="0">
                <a:latin typeface="Times New Roman" charset="0"/>
                <a:ea typeface="MS PGothic" charset="-128"/>
              </a:rPr>
              <a:t>’</a:t>
            </a:r>
            <a:r>
              <a:rPr lang="en-US" altLang="ja-JP" dirty="0">
                <a:latin typeface="Times New Roman" charset="0"/>
                <a:ea typeface="MS PGothic" charset="-128"/>
              </a:rPr>
              <a:t>s order.</a:t>
            </a:r>
          </a:p>
          <a:p>
            <a:r>
              <a:rPr lang="en-US" altLang="en-US" dirty="0">
                <a:latin typeface="Times New Roman" charset="0"/>
                <a:ea typeface="MS PGothic" charset="-128"/>
              </a:rPr>
              <a:t>4.    Over-the-counter (OTC) drugs may be purchased directly without a prescription.</a:t>
            </a:r>
          </a:p>
          <a:p>
            <a:r>
              <a:rPr lang="en-US" altLang="en-US" dirty="0">
                <a:latin typeface="Times New Roman" charset="0"/>
                <a:ea typeface="MS PGothic" charset="-128"/>
              </a:rPr>
              <a:t>5.    Other kinds of drugs</a:t>
            </a:r>
          </a:p>
          <a:p>
            <a:r>
              <a:rPr lang="en-US" altLang="en-US" dirty="0">
                <a:latin typeface="Times New Roman" charset="0"/>
                <a:ea typeface="MS PGothic" charset="-128"/>
              </a:rPr>
              <a:t>       a.    Recreational drugs (eg, heroin, cocaine)</a:t>
            </a:r>
          </a:p>
          <a:p>
            <a:r>
              <a:rPr lang="en-US" altLang="en-US" dirty="0">
                <a:latin typeface="Times New Roman" charset="0"/>
                <a:ea typeface="MS PGothic" charset="-128"/>
              </a:rPr>
              <a:t>       b.    Herbal remedies</a:t>
            </a:r>
          </a:p>
          <a:p>
            <a:r>
              <a:rPr lang="en-US" altLang="en-US" dirty="0">
                <a:latin typeface="Times New Roman" charset="0"/>
                <a:ea typeface="MS PGothic" charset="-128"/>
              </a:rPr>
              <a:t>       c.    Enhancement drugs</a:t>
            </a:r>
          </a:p>
          <a:p>
            <a:r>
              <a:rPr lang="en-US" altLang="en-US" dirty="0">
                <a:latin typeface="Times New Roman" charset="0"/>
                <a:ea typeface="MS PGothic" charset="-128"/>
              </a:rPr>
              <a:t>       d.    Vitamin supplements</a:t>
            </a:r>
          </a:p>
          <a:p>
            <a:r>
              <a:rPr lang="en-US" altLang="en-US" dirty="0">
                <a:latin typeface="Times New Roman" charset="0"/>
                <a:ea typeface="MS PGothic" charset="-128"/>
              </a:rPr>
              <a:t>       e.    Alternative medicines</a:t>
            </a:r>
          </a:p>
          <a:p>
            <a:r>
              <a:rPr lang="en-US" altLang="en-US" dirty="0">
                <a:latin typeface="Times New Roman" charset="0"/>
                <a:ea typeface="MS PGothic" charset="-128"/>
              </a:rPr>
              <a:t>6.    Any medication that a patient takes can be pharmacologically active and can cause an effect, so ask patients about any and all medications or drugs they are taking.</a:t>
            </a:r>
          </a:p>
        </p:txBody>
      </p:sp>
    </p:spTree>
    <p:extLst>
      <p:ext uri="{BB962C8B-B14F-4D97-AF65-F5344CB8AC3E}">
        <p14:creationId xmlns:p14="http://schemas.microsoft.com/office/powerpoint/2010/main" val="74446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Routes of administration</a:t>
            </a:r>
            <a:endParaRPr lang="en-US" altLang="en-US" b="1" dirty="0">
              <a:latin typeface="Times New Roman" charset="0"/>
              <a:ea typeface="MS PGothic" charset="-128"/>
            </a:endParaRPr>
          </a:p>
          <a:p>
            <a:r>
              <a:rPr lang="en-US" altLang="en-US" dirty="0">
                <a:latin typeface="Times New Roman" charset="0"/>
                <a:ea typeface="MS PGothic" charset="-128"/>
              </a:rPr>
              <a:t>       1.    Enteral medications enter the body through the digestive system.</a:t>
            </a:r>
          </a:p>
          <a:p>
            <a:r>
              <a:rPr lang="en-US" altLang="en-US" dirty="0">
                <a:latin typeface="Times New Roman" charset="0"/>
                <a:ea typeface="MS PGothic" charset="-128"/>
              </a:rPr>
              <a:t>              a.    Often in pill or liquid form such as cough medicine</a:t>
            </a:r>
          </a:p>
          <a:p>
            <a:r>
              <a:rPr lang="en-US" altLang="en-US" dirty="0">
                <a:latin typeface="Times New Roman" charset="0"/>
                <a:ea typeface="MS PGothic" charset="-128"/>
              </a:rPr>
              <a:t>              b.    Medications administered via this route tend to be absorbed slowly and are not commonly used in an emergency setting.</a:t>
            </a:r>
          </a:p>
          <a:p>
            <a:r>
              <a:rPr lang="en-US" altLang="en-US" dirty="0">
                <a:latin typeface="Times New Roman" charset="0"/>
                <a:ea typeface="MS PGothic" charset="-128"/>
              </a:rPr>
              <a:t>        2.   Parenteral medications enter the body by some other means.</a:t>
            </a:r>
          </a:p>
          <a:p>
            <a:r>
              <a:rPr lang="en-US" altLang="en-US" dirty="0">
                <a:latin typeface="Times New Roman" charset="0"/>
                <a:ea typeface="MS PGothic" charset="-128"/>
              </a:rPr>
              <a:t>              a.    Often in liquid form administered through needles or syringes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Absorbed more quickly and offer a more predictable and measurable response</a:t>
            </a:r>
          </a:p>
        </p:txBody>
      </p:sp>
    </p:spTree>
    <p:extLst>
      <p:ext uri="{BB962C8B-B14F-4D97-AF65-F5344CB8AC3E}">
        <p14:creationId xmlns:p14="http://schemas.microsoft.com/office/powerpoint/2010/main" val="101767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Absorption: the process by which medications travel through body tissues to the bloodstream</a:t>
            </a:r>
          </a:p>
          <a:p>
            <a:r>
              <a:rPr lang="en-US" altLang="en-US" dirty="0">
                <a:latin typeface="Times New Roman" charset="0"/>
                <a:ea typeface="MS PGothic" charset="-128"/>
              </a:rPr>
              <a:t>4.    Common routes of administration</a:t>
            </a:r>
          </a:p>
          <a:p>
            <a:r>
              <a:rPr lang="en-US" altLang="en-US" dirty="0">
                <a:latin typeface="Times New Roman" charset="0"/>
                <a:ea typeface="MS PGothic" charset="-128"/>
              </a:rPr>
              <a:t>       a.    Per rectum (PR)</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By rectum</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Easy to administer; provides reliable absorption		</a:t>
            </a:r>
          </a:p>
          <a:p>
            <a:r>
              <a:rPr lang="en-US" altLang="en-US" dirty="0">
                <a:latin typeface="Times New Roman" charset="0"/>
                <a:ea typeface="MS PGothic" charset="-128"/>
              </a:rPr>
              <a:t>       b.    Oral (PO)</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By mouth</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Takes as long as 1 hour for absorption to occur</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577944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Intravenous (IV) injection</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Into the vein</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Fastest delivery but cannot be used for all medications</a:t>
            </a:r>
          </a:p>
          <a:p>
            <a:r>
              <a:rPr lang="en-US" altLang="en-US" dirty="0">
                <a:latin typeface="Times New Roman" charset="0"/>
                <a:ea typeface="MS PGothic" charset="-128"/>
              </a:rPr>
              <a:t>d.    Intraosseous (IO) injection</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Into the bone</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Reaches the bloodstream through the bone marrow</a:t>
            </a:r>
          </a:p>
          <a:p>
            <a:r>
              <a:rPr lang="en-US" altLang="en-US" dirty="0">
                <a:latin typeface="Times New Roman" charset="0"/>
                <a:ea typeface="MS PGothic" charset="-128"/>
              </a:rPr>
              <a:t>       iii.    Requires drilling a needle into the outer layer of bone</a:t>
            </a:r>
          </a:p>
          <a:p>
            <a:r>
              <a:rPr lang="en-US" altLang="en-US" dirty="0">
                <a:latin typeface="Times New Roman" charset="0"/>
                <a:ea typeface="MS PGothic" charset="-128"/>
              </a:rPr>
              <a:t>e.    Subcutaneous (SC) injection</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Beneath the skin</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Injection given into the fatty tissue between the skin and muscle</a:t>
            </a:r>
          </a:p>
          <a:p>
            <a:r>
              <a:rPr lang="en-US" altLang="en-US" dirty="0">
                <a:latin typeface="Times New Roman" charset="0"/>
                <a:ea typeface="MS PGothic" charset="-128"/>
              </a:rPr>
              <a:t>f.    Intramuscular (IM) injection</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Into the muscle</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Usually absorbed quickly</a:t>
            </a:r>
          </a:p>
          <a:p>
            <a:r>
              <a:rPr lang="en-US" altLang="en-US" dirty="0">
                <a:latin typeface="Times New Roman" charset="0"/>
                <a:ea typeface="MS PGothic" charset="-128"/>
              </a:rPr>
              <a:t>      iii.    Not all medications can be administered by the IM route.</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24111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7"/>
            </a:pPr>
            <a:r>
              <a:rPr lang="en-US" altLang="en-US" dirty="0">
                <a:latin typeface="Times New Roman" charset="0"/>
                <a:ea typeface="MS PGothic" charset="-128"/>
              </a:rPr>
              <a:t>Inhalation</a:t>
            </a:r>
          </a:p>
          <a:p>
            <a:pPr marL="0" indent="0">
              <a:buNone/>
            </a:pPr>
            <a:r>
              <a:rPr lang="en-US" altLang="en-US" dirty="0">
                <a:latin typeface="Times New Roman" charset="0"/>
                <a:ea typeface="MS PGothic" charset="-128"/>
              </a:rPr>
              <a:t> </a:t>
            </a:r>
            <a:r>
              <a:rPr lang="en-US" altLang="en-US" baseline="0"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Breathed into the lungs</a:t>
            </a:r>
          </a:p>
          <a:p>
            <a:r>
              <a:rPr lang="en-US" altLang="en-US" baseline="0"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Absorbed into the bloodstream quickly</a:t>
            </a:r>
          </a:p>
          <a:p>
            <a:r>
              <a:rPr lang="en-US" altLang="en-US" baseline="0" dirty="0">
                <a:latin typeface="Times New Roman" charset="0"/>
                <a:ea typeface="MS PGothic" charset="-128"/>
              </a:rPr>
              <a:t>       </a:t>
            </a:r>
            <a:r>
              <a:rPr lang="en-US" altLang="en-US" dirty="0">
                <a:latin typeface="Times New Roman" charset="0"/>
                <a:ea typeface="MS PGothic" charset="-128"/>
              </a:rPr>
              <a:t>iii.  Forms include aerosols, fine powders, and sprays </a:t>
            </a:r>
          </a:p>
          <a:p>
            <a:r>
              <a:rPr lang="en-US" altLang="en-US" dirty="0">
                <a:latin typeface="Times New Roman" charset="0"/>
                <a:ea typeface="MS PGothic" charset="-128"/>
              </a:rPr>
              <a:t>h.    Sublingual (SL)</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Under the tongue</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Enters through the oral mucosa under the tongue and is absorbed into the bloodstream within minutes</a:t>
            </a:r>
          </a:p>
          <a:p>
            <a:r>
              <a:rPr lang="en-US" altLang="en-US" dirty="0">
                <a:latin typeface="Times New Roman" charset="0"/>
                <a:ea typeface="MS PGothic" charset="-128"/>
              </a:rPr>
              <a:t>i.    Transcutaneous (transdermal)</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Through the skin</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Applied as a patch to the skin</a:t>
            </a:r>
          </a:p>
          <a:p>
            <a:r>
              <a:rPr lang="en-US" altLang="en-US" dirty="0">
                <a:latin typeface="Times New Roman" charset="0"/>
                <a:ea typeface="MS PGothic" charset="-128"/>
              </a:rPr>
              <a:t>      iii.    Longer-lasting effect than other routes</a:t>
            </a:r>
          </a:p>
          <a:p>
            <a:r>
              <a:rPr lang="en-US" altLang="en-US" dirty="0">
                <a:latin typeface="Times New Roman" charset="0"/>
                <a:ea typeface="MS PGothic" charset="-128"/>
              </a:rPr>
              <a:t>j. Intranasal (IN)</a:t>
            </a:r>
          </a:p>
          <a:p>
            <a:r>
              <a:rPr lang="en-US" altLang="en-US" dirty="0">
                <a:latin typeface="Times New Roman" charset="0"/>
                <a:ea typeface="MS PGothic" charset="-128"/>
              </a:rPr>
              <a:t>   i.    Relatively new format for the delivery of medication</a:t>
            </a:r>
          </a:p>
          <a:p>
            <a:r>
              <a:rPr lang="en-US" altLang="en-US" dirty="0">
                <a:latin typeface="Times New Roman" charset="0"/>
                <a:ea typeface="MS PGothic" charset="-128"/>
              </a:rPr>
              <a:t>   ii.   Medication is pushed through a mucosal atomizer device (MAD) that aerosolizes the liquid for delivery into the nostril.</a:t>
            </a:r>
          </a:p>
          <a:p>
            <a:r>
              <a:rPr lang="en-US" altLang="en-US" dirty="0">
                <a:latin typeface="Times New Roman" charset="0"/>
                <a:ea typeface="MS PGothic" charset="-128"/>
              </a:rPr>
              <a:t>   iii.  Quick absorption</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94373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Table 12-1 lists common routes of medication administration and rates of absorption.</a:t>
            </a:r>
          </a:p>
        </p:txBody>
      </p:sp>
    </p:spTree>
    <p:extLst>
      <p:ext uri="{BB962C8B-B14F-4D97-AF65-F5344CB8AC3E}">
        <p14:creationId xmlns:p14="http://schemas.microsoft.com/office/powerpoint/2010/main" val="211114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Medication Forms</a:t>
            </a:r>
          </a:p>
          <a:p>
            <a:r>
              <a:rPr lang="en-US" altLang="en-US" dirty="0">
                <a:latin typeface="Times New Roman" charset="0"/>
                <a:ea typeface="MS PGothic" charset="-128"/>
              </a:rPr>
              <a:t>A.    The form of a medication usually dictates the route of administration.</a:t>
            </a:r>
            <a:endParaRPr lang="en-US" altLang="en-US" b="1" dirty="0">
              <a:latin typeface="Times New Roman" charset="0"/>
              <a:ea typeface="MS PGothic" charset="-128"/>
            </a:endParaRPr>
          </a:p>
          <a:p>
            <a:r>
              <a:rPr lang="en-US" altLang="en-US" dirty="0">
                <a:latin typeface="Times New Roman" charset="0"/>
                <a:ea typeface="MS PGothic" charset="-128"/>
              </a:rPr>
              <a:t>       1.    The manufacturer chooses the form to ensure:</a:t>
            </a:r>
          </a:p>
          <a:p>
            <a:r>
              <a:rPr lang="en-US" altLang="en-US" dirty="0">
                <a:latin typeface="Times New Roman" charset="0"/>
                <a:ea typeface="MS PGothic" charset="-128"/>
              </a:rPr>
              <a:t>              a.    Proper route of administration</a:t>
            </a:r>
          </a:p>
          <a:p>
            <a:r>
              <a:rPr lang="en-US" altLang="en-US" dirty="0">
                <a:latin typeface="Times New Roman" charset="0"/>
                <a:ea typeface="MS PGothic" charset="-128"/>
              </a:rPr>
              <a:t>              b.    Timing of the medication</a:t>
            </a:r>
            <a:r>
              <a:rPr lang="ja-JP" altLang="en-US" dirty="0">
                <a:latin typeface="Times New Roman" charset="0"/>
                <a:ea typeface="MS PGothic" charset="-128"/>
              </a:rPr>
              <a:t>’</a:t>
            </a:r>
            <a:r>
              <a:rPr lang="en-US" altLang="ja-JP" dirty="0">
                <a:latin typeface="Times New Roman" charset="0"/>
                <a:ea typeface="MS PGothic" charset="-128"/>
              </a:rPr>
              <a:t>s release into the bloodstream</a:t>
            </a:r>
          </a:p>
          <a:p>
            <a:r>
              <a:rPr lang="en-US" altLang="en-US" dirty="0">
                <a:latin typeface="Times New Roman" charset="0"/>
                <a:ea typeface="MS PGothic" charset="-128"/>
              </a:rPr>
              <a:t>              c.    Effects on the target organs or body systems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23439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Principles of Pharmacology</a:t>
            </a:r>
          </a:p>
          <a:p>
            <a:r>
              <a:rPr lang="en-US" altLang="en-US" dirty="0">
                <a:latin typeface="Times New Roman" charset="0"/>
                <a:ea typeface="MS PGothic" charset="-128"/>
              </a:rPr>
              <a:t>• Medication safety </a:t>
            </a:r>
          </a:p>
          <a:p>
            <a:r>
              <a:rPr lang="en-US" altLang="en-US" dirty="0">
                <a:latin typeface="Times New Roman" charset="0"/>
                <a:ea typeface="MS PGothic" charset="-128"/>
              </a:rPr>
              <a:t>• Kinds of medications used during an emergency </a:t>
            </a:r>
          </a:p>
        </p:txBody>
      </p:sp>
    </p:spTree>
    <p:extLst>
      <p:ext uri="{BB962C8B-B14F-4D97-AF65-F5344CB8AC3E}">
        <p14:creationId xmlns:p14="http://schemas.microsoft.com/office/powerpoint/2010/main" val="1091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Tablets and capsules</a:t>
            </a:r>
            <a:endParaRPr lang="en-US" altLang="en-US" b="1" dirty="0">
              <a:latin typeface="Times New Roman" charset="0"/>
              <a:ea typeface="MS PGothic" charset="-128"/>
            </a:endParaRPr>
          </a:p>
          <a:p>
            <a:r>
              <a:rPr lang="en-US" altLang="en-US" dirty="0">
                <a:latin typeface="Times New Roman" charset="0"/>
                <a:ea typeface="MS PGothic" charset="-128"/>
              </a:rPr>
              <a:t>       1.    Most medications given by mouth are in tablet or capsule form.</a:t>
            </a:r>
          </a:p>
          <a:p>
            <a:r>
              <a:rPr lang="en-US" altLang="en-US" dirty="0">
                <a:latin typeface="Times New Roman" charset="0"/>
                <a:ea typeface="MS PGothic" charset="-128"/>
              </a:rPr>
              <a:t>       2.    Capsules are gelatin shells filled with powder or liquid medication.</a:t>
            </a:r>
          </a:p>
          <a:p>
            <a:r>
              <a:rPr lang="en-US" altLang="en-US" dirty="0">
                <a:latin typeface="Times New Roman" charset="0"/>
                <a:ea typeface="MS PGothic" charset="-128"/>
              </a:rPr>
              <a:t>       3.    Tablets often contain other materials that are mixed with the medication and compressed.</a:t>
            </a:r>
          </a:p>
          <a:p>
            <a:r>
              <a:rPr lang="en-US" altLang="en-US" dirty="0">
                <a:latin typeface="Times New Roman" charset="0"/>
                <a:ea typeface="MS PGothic" charset="-128"/>
              </a:rPr>
              <a:t>	</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925171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Solutions and suspensions</a:t>
            </a:r>
            <a:endParaRPr lang="en-US" altLang="en-US" b="1" dirty="0">
              <a:latin typeface="Times New Roman" charset="0"/>
              <a:ea typeface="MS PGothic" charset="-128"/>
            </a:endParaRPr>
          </a:p>
          <a:p>
            <a:r>
              <a:rPr lang="en-US" altLang="en-US" dirty="0">
                <a:latin typeface="Times New Roman" charset="0"/>
                <a:ea typeface="MS PGothic" charset="-128"/>
              </a:rPr>
              <a:t>       1.    A solution is a liquid mixture of one or more substances that cannot be separated simply.</a:t>
            </a:r>
          </a:p>
          <a:p>
            <a:r>
              <a:rPr lang="en-US" altLang="en-US" dirty="0">
                <a:latin typeface="Times New Roman" charset="0"/>
                <a:ea typeface="MS PGothic" charset="-128"/>
              </a:rPr>
              <a:t>       2.    Solutions can be given by almost any route.</a:t>
            </a:r>
          </a:p>
          <a:p>
            <a:r>
              <a:rPr lang="en-US" altLang="en-US" dirty="0">
                <a:latin typeface="Times New Roman" charset="0"/>
                <a:ea typeface="MS PGothic" charset="-128"/>
              </a:rPr>
              <a:t>              a.    When given by mouth, solutions may be absorbed from the stomach fairly quickly because the medication is already dissolved</a:t>
            </a:r>
          </a:p>
          <a:p>
            <a:r>
              <a:rPr lang="en-US" altLang="en-US" dirty="0">
                <a:latin typeface="Times New Roman" charset="0"/>
                <a:ea typeface="MS PGothic" charset="-128"/>
              </a:rPr>
              <a:t>              b.    Many solutions can be given as an IV, IM, or SC injection.</a:t>
            </a:r>
          </a:p>
          <a:p>
            <a:r>
              <a:rPr lang="en-US" altLang="en-US" dirty="0">
                <a:latin typeface="Times New Roman" charset="0"/>
                <a:ea typeface="MS PGothic" charset="-128"/>
              </a:rPr>
              <a:t>       3.    A suspension is a mixture of finely ground particles that are distributed evenly throughout a liquid by shaking or stirring but do not dissolve.</a:t>
            </a:r>
          </a:p>
          <a:p>
            <a:r>
              <a:rPr lang="en-US" altLang="en-US" dirty="0">
                <a:latin typeface="Times New Roman" charset="0"/>
                <a:ea typeface="MS PGothic" charset="-128"/>
              </a:rPr>
              <a:t>              a.    Suspensions separate if they stand or are filtered.</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It is important to shake or swirl a suspension before its administration</a:t>
            </a:r>
          </a:p>
        </p:txBody>
      </p:sp>
    </p:spTree>
    <p:extLst>
      <p:ext uri="{BB962C8B-B14F-4D97-AF65-F5344CB8AC3E}">
        <p14:creationId xmlns:p14="http://schemas.microsoft.com/office/powerpoint/2010/main" val="217862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Metered-dose inhalers</a:t>
            </a:r>
            <a:endParaRPr lang="en-US" altLang="en-US" b="1" dirty="0">
              <a:latin typeface="Times New Roman" charset="0"/>
              <a:ea typeface="MS PGothic" charset="-128"/>
            </a:endParaRPr>
          </a:p>
          <a:p>
            <a:r>
              <a:rPr lang="en-US" altLang="en-US" dirty="0">
                <a:latin typeface="Times New Roman" charset="0"/>
                <a:ea typeface="MS PGothic" charset="-128"/>
              </a:rPr>
              <a:t>       1.   Liquids or solids that are broken into small enough droplets or particles may be inhaled.</a:t>
            </a:r>
          </a:p>
          <a:p>
            <a:r>
              <a:rPr lang="en-US" altLang="en-US" dirty="0">
                <a:latin typeface="Times New Roman" charset="0"/>
                <a:ea typeface="MS PGothic" charset="-128"/>
              </a:rPr>
              <a:t>       2.   Spray canister directs such substances through the mouth and into the lungs.</a:t>
            </a:r>
          </a:p>
          <a:p>
            <a:r>
              <a:rPr lang="en-US" altLang="en-US" dirty="0">
                <a:latin typeface="Times New Roman" charset="0"/>
                <a:ea typeface="MS PGothic" charset="-128"/>
              </a:rPr>
              <a:t>       3.    Delivers the same amount of medication each time it is used</a:t>
            </a:r>
          </a:p>
          <a:p>
            <a:r>
              <a:rPr lang="en-US" altLang="en-US" dirty="0">
                <a:latin typeface="Times New Roman" charset="0"/>
                <a:ea typeface="MS PGothic" charset="-128"/>
              </a:rPr>
              <a:t>       4.    Often used for respiratory illnesses such as asthma or emphysema</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47632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Topical medications</a:t>
            </a:r>
            <a:endParaRPr lang="en-US" altLang="en-US" b="1" dirty="0">
              <a:latin typeface="Times New Roman" charset="0"/>
              <a:ea typeface="MS PGothic" charset="-128"/>
            </a:endParaRPr>
          </a:p>
          <a:p>
            <a:r>
              <a:rPr lang="en-US" altLang="en-US" dirty="0">
                <a:latin typeface="Times New Roman" charset="0"/>
                <a:ea typeface="MS PGothic" charset="-128"/>
              </a:rPr>
              <a:t>       1.    Include lotions, creams, and ointments</a:t>
            </a:r>
          </a:p>
          <a:p>
            <a:r>
              <a:rPr lang="en-US" altLang="en-US" dirty="0">
                <a:latin typeface="Times New Roman" charset="0"/>
                <a:ea typeface="MS PGothic" charset="-128"/>
              </a:rPr>
              <a:t>       2.    Applied to the skin surface and affect only that area</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901892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Transcutaneous medications</a:t>
            </a:r>
            <a:endParaRPr lang="en-US" altLang="en-US" b="1" dirty="0">
              <a:latin typeface="Times New Roman" charset="0"/>
              <a:ea typeface="MS PGothic" charset="-128"/>
            </a:endParaRPr>
          </a:p>
          <a:p>
            <a:r>
              <a:rPr lang="en-US" altLang="en-US" dirty="0">
                <a:latin typeface="Times New Roman" charset="0"/>
                <a:ea typeface="MS PGothic" charset="-128"/>
              </a:rPr>
              <a:t>      1.    Also referred to as transdermal medications</a:t>
            </a:r>
          </a:p>
          <a:p>
            <a:r>
              <a:rPr lang="en-US" altLang="en-US" dirty="0">
                <a:latin typeface="Times New Roman" charset="0"/>
                <a:ea typeface="MS PGothic" charset="-128"/>
              </a:rPr>
              <a:t>      2.    Absorbed through the skin</a:t>
            </a: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3.    Many transdermal medications have systemic (whole-body) effects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4.    If you touch the medication with your skin, you will absorb it just like the patient.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96521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Gels</a:t>
            </a:r>
            <a:endParaRPr lang="en-US" altLang="en-US" b="1" dirty="0">
              <a:latin typeface="Times New Roman" charset="0"/>
              <a:ea typeface="MS PGothic" charset="-128"/>
            </a:endParaRPr>
          </a:p>
          <a:p>
            <a:r>
              <a:rPr lang="en-US" altLang="en-US" dirty="0">
                <a:latin typeface="Times New Roman" charset="0"/>
                <a:ea typeface="MS PGothic" charset="-128"/>
              </a:rPr>
              <a:t>       1.    Semiliquid</a:t>
            </a:r>
          </a:p>
          <a:p>
            <a:r>
              <a:rPr lang="en-US" altLang="en-US" dirty="0">
                <a:latin typeface="Times New Roman" charset="0"/>
                <a:ea typeface="MS PGothic" charset="-128"/>
              </a:rPr>
              <a:t>       2.    Administered in capsules or through plastic tubes</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648118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Gases for inhalation</a:t>
            </a:r>
          </a:p>
          <a:p>
            <a:r>
              <a:rPr lang="en-US" altLang="en-US" dirty="0">
                <a:latin typeface="Times New Roman" charset="0"/>
                <a:ea typeface="MS PGothic" charset="-128"/>
              </a:rPr>
              <a:t>       1.    Usually delivered through a nonrebreathing mask or nasal cannula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2.    </a:t>
            </a:r>
            <a:r>
              <a:rPr lang="en-US" sz="1200" kern="1200" dirty="0">
                <a:solidFill>
                  <a:schemeClr val="tx1"/>
                </a:solidFill>
                <a:effectLst/>
                <a:latin typeface="Times New Roman" pitchFamily="18" charset="0"/>
                <a:ea typeface="MS PGothic" pitchFamily="34" charset="-128"/>
                <a:cs typeface="+mn-cs"/>
              </a:rPr>
              <a:t>Oxygen is the medication most commonly used in gas form outside the operating room.</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79449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General Steps in Administering Medication</a:t>
            </a:r>
          </a:p>
          <a:p>
            <a:r>
              <a:rPr lang="en-US" altLang="en-US" dirty="0">
                <a:latin typeface="Times New Roman" charset="0"/>
                <a:ea typeface="MS PGothic" charset="-128"/>
              </a:rPr>
              <a:t>A.    Medications should be administered only under the authorization of online or off-line medical direction.</a:t>
            </a:r>
            <a:endParaRPr lang="en-US" altLang="en-US" b="1"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Follow the </a:t>
            </a:r>
            <a:r>
              <a:rPr lang="ja-JP" altLang="en-US" dirty="0">
                <a:latin typeface="Times New Roman" charset="0"/>
                <a:ea typeface="MS PGothic" charset="-128"/>
              </a:rPr>
              <a:t>“</a:t>
            </a:r>
            <a:r>
              <a:rPr lang="en-US" altLang="ja-JP" dirty="0">
                <a:latin typeface="Times New Roman" charset="0"/>
                <a:ea typeface="MS PGothic" charset="-128"/>
              </a:rPr>
              <a:t>rights.</a:t>
            </a:r>
            <a:r>
              <a:rPr lang="ja-JP" altLang="en-US" dirty="0">
                <a:latin typeface="Times New Roman" charset="0"/>
                <a:ea typeface="MS PGothic" charset="-128"/>
              </a:rPr>
              <a:t>”</a:t>
            </a:r>
            <a:endParaRPr lang="en-US" altLang="ja-JP"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Right patient: Ensure that the patient who needs the medication is the person who receives the medication.</a:t>
            </a:r>
          </a:p>
          <a:p>
            <a:r>
              <a:rPr lang="en-US" sz="1200" kern="1200" dirty="0">
                <a:solidFill>
                  <a:schemeClr val="tx1"/>
                </a:solidFill>
                <a:effectLst/>
                <a:latin typeface="Times New Roman" pitchFamily="18" charset="0"/>
                <a:ea typeface="MS PGothic" pitchFamily="34" charset="-128"/>
                <a:cs typeface="+mn-cs"/>
              </a:rPr>
              <a:t>      2.   Right medication and indication: Verify the proper medication and prescription.</a:t>
            </a:r>
          </a:p>
          <a:p>
            <a:r>
              <a:rPr lang="en-US" sz="1200" kern="1200" dirty="0">
                <a:solidFill>
                  <a:schemeClr val="tx1"/>
                </a:solidFill>
                <a:effectLst/>
                <a:latin typeface="Times New Roman" pitchFamily="18" charset="0"/>
                <a:ea typeface="MS PGothic" pitchFamily="34" charset="-128"/>
                <a:cs typeface="+mn-cs"/>
              </a:rPr>
              <a:t>      3.   Right dose: Verify the form and dose of the medication.</a:t>
            </a:r>
          </a:p>
          <a:p>
            <a:r>
              <a:rPr lang="en-US" sz="1200" kern="1200" dirty="0">
                <a:solidFill>
                  <a:schemeClr val="tx1"/>
                </a:solidFill>
                <a:effectLst/>
                <a:latin typeface="Times New Roman" pitchFamily="18" charset="0"/>
                <a:ea typeface="MS PGothic" pitchFamily="34" charset="-128"/>
                <a:cs typeface="+mn-cs"/>
              </a:rPr>
              <a:t>      4.   Right route: Verify the route of the medication.</a:t>
            </a:r>
          </a:p>
          <a:p>
            <a:r>
              <a:rPr lang="en-US" sz="1200" kern="1200" dirty="0">
                <a:solidFill>
                  <a:schemeClr val="tx1"/>
                </a:solidFill>
                <a:effectLst/>
                <a:latin typeface="Times New Roman" pitchFamily="18" charset="0"/>
                <a:ea typeface="MS PGothic" pitchFamily="34" charset="-128"/>
                <a:cs typeface="+mn-cs"/>
              </a:rPr>
              <a:t>      5.   Right time: Check the expiration date and condition of the medication.</a:t>
            </a:r>
          </a:p>
          <a:p>
            <a:r>
              <a:rPr lang="en-US" sz="1200" kern="1200" dirty="0">
                <a:solidFill>
                  <a:schemeClr val="tx1"/>
                </a:solidFill>
                <a:effectLst/>
                <a:latin typeface="Times New Roman" pitchFamily="18" charset="0"/>
                <a:ea typeface="MS PGothic" pitchFamily="34" charset="-128"/>
                <a:cs typeface="+mn-cs"/>
              </a:rPr>
              <a:t>      6.   Right education: Inform the patient of the medication you intend to administer, including any likely adverse effects or unusual sensations he or she may experience.</a:t>
            </a:r>
          </a:p>
          <a:p>
            <a:r>
              <a:rPr lang="en-US" sz="1200" kern="1200" dirty="0">
                <a:solidFill>
                  <a:schemeClr val="tx1"/>
                </a:solidFill>
                <a:effectLst/>
                <a:latin typeface="Times New Roman" pitchFamily="18" charset="0"/>
                <a:ea typeface="MS PGothic" pitchFamily="34" charset="-128"/>
                <a:cs typeface="+mn-cs"/>
              </a:rPr>
              <a:t>      7.   Right to refuse: Patients with decision-making capacity can decline or refuse proposed interventions or medications.</a:t>
            </a:r>
          </a:p>
          <a:p>
            <a:r>
              <a:rPr lang="en-US" sz="1200" kern="1200" dirty="0">
                <a:solidFill>
                  <a:schemeClr val="tx1"/>
                </a:solidFill>
                <a:effectLst/>
                <a:latin typeface="Times New Roman" pitchFamily="18" charset="0"/>
                <a:ea typeface="MS PGothic" pitchFamily="34" charset="-128"/>
                <a:cs typeface="+mn-cs"/>
              </a:rPr>
              <a:t>      8.   Right response and evaluation: Monitor the patient’s vital signs, mental status, signs of perfusion, and respiratory effort after medication administration. Assess for the anticipated response, and observe for any adverse medication effects.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9.   Right documentation: Document your actions and the patient’s response.</a:t>
            </a:r>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C.   Medication Administration Cross-Check and Procedure</a:t>
            </a:r>
          </a:p>
          <a:p>
            <a:r>
              <a:rPr lang="en-US" sz="1200" kern="1200" dirty="0">
                <a:solidFill>
                  <a:schemeClr val="tx1"/>
                </a:solidFill>
                <a:effectLst/>
                <a:latin typeface="Times New Roman" pitchFamily="18" charset="0"/>
                <a:ea typeface="MS PGothic" pitchFamily="34" charset="-128"/>
                <a:cs typeface="+mn-cs"/>
              </a:rPr>
              <a:t>       1.   Using a verbal cross-check procedure that verifies you are giving the right drug to the right patient at the right dose has been found to reduce medication errors.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2131619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Right patient: Ensure that the patient who needs the medication is the person who receives the medication.</a:t>
            </a:r>
          </a:p>
          <a:p>
            <a:r>
              <a:rPr lang="en-US" sz="1200" kern="1200" dirty="0">
                <a:solidFill>
                  <a:schemeClr val="tx1"/>
                </a:solidFill>
                <a:effectLst/>
                <a:latin typeface="Times New Roman" pitchFamily="18" charset="0"/>
                <a:ea typeface="MS PGothic" pitchFamily="34" charset="-128"/>
                <a:cs typeface="+mn-cs"/>
              </a:rPr>
              <a:t>      2.   Right medication and indication: Verify the proper medication and prescription.</a:t>
            </a:r>
          </a:p>
          <a:p>
            <a:r>
              <a:rPr lang="en-US" sz="1200" kern="1200" dirty="0">
                <a:solidFill>
                  <a:schemeClr val="tx1"/>
                </a:solidFill>
                <a:effectLst/>
                <a:latin typeface="Times New Roman" pitchFamily="18" charset="0"/>
                <a:ea typeface="MS PGothic" pitchFamily="34" charset="-128"/>
                <a:cs typeface="+mn-cs"/>
              </a:rPr>
              <a:t>      3.   Right dose: Verify the form and dose of the medication.</a:t>
            </a:r>
          </a:p>
          <a:p>
            <a:r>
              <a:rPr lang="en-US" sz="1200" kern="1200" dirty="0">
                <a:solidFill>
                  <a:schemeClr val="tx1"/>
                </a:solidFill>
                <a:effectLst/>
                <a:latin typeface="Times New Roman" pitchFamily="18" charset="0"/>
                <a:ea typeface="MS PGothic" pitchFamily="34" charset="-128"/>
                <a:cs typeface="+mn-cs"/>
              </a:rPr>
              <a:t>      4.   Right route: Verify the route of the medication.</a:t>
            </a:r>
          </a:p>
          <a:p>
            <a:r>
              <a:rPr lang="en-US" sz="1200" kern="1200" dirty="0">
                <a:solidFill>
                  <a:schemeClr val="tx1"/>
                </a:solidFill>
                <a:effectLst/>
                <a:latin typeface="Times New Roman" pitchFamily="18" charset="0"/>
                <a:ea typeface="MS PGothic" pitchFamily="34" charset="-128"/>
                <a:cs typeface="+mn-cs"/>
              </a:rPr>
              <a:t>      5.   Right time: Check the expiration date and condition of the medication.</a:t>
            </a:r>
          </a:p>
          <a:p>
            <a:r>
              <a:rPr lang="en-US" sz="1200" kern="1200" dirty="0">
                <a:solidFill>
                  <a:schemeClr val="tx1"/>
                </a:solidFill>
                <a:effectLst/>
                <a:latin typeface="Times New Roman" pitchFamily="18" charset="0"/>
                <a:ea typeface="MS PGothic" pitchFamily="34" charset="-128"/>
                <a:cs typeface="+mn-cs"/>
              </a:rPr>
              <a:t>      6.   Right education: Inform the patient of the medication you intend to administer, including any likely adverse effects or unusual sensations he or she may experience.</a:t>
            </a:r>
          </a:p>
          <a:p>
            <a:r>
              <a:rPr lang="en-US" sz="1200" kern="1200" dirty="0">
                <a:solidFill>
                  <a:schemeClr val="tx1"/>
                </a:solidFill>
                <a:effectLst/>
                <a:latin typeface="Times New Roman" pitchFamily="18" charset="0"/>
                <a:ea typeface="MS PGothic" pitchFamily="34" charset="-128"/>
                <a:cs typeface="+mn-cs"/>
              </a:rPr>
              <a:t>      7.   Right to refuse: Patients with decision-making capacity can decline or refuse proposed interventions or medications.</a:t>
            </a:r>
          </a:p>
          <a:p>
            <a:r>
              <a:rPr lang="en-US" sz="1200" kern="1200" dirty="0">
                <a:solidFill>
                  <a:schemeClr val="tx1"/>
                </a:solidFill>
                <a:effectLst/>
                <a:latin typeface="Times New Roman" pitchFamily="18" charset="0"/>
                <a:ea typeface="MS PGothic" pitchFamily="34" charset="-128"/>
                <a:cs typeface="+mn-cs"/>
              </a:rPr>
              <a:t>      8.   Right response and evaluation: Monitor the patient’s vital signs, mental status, signs of perfusion, and respiratory effort after medication administration. Assess for the anticipated response, and observe for any adverse medication effects.</a:t>
            </a:r>
          </a:p>
          <a:p>
            <a:r>
              <a:rPr lang="en-US" sz="1200" kern="1200" dirty="0">
                <a:solidFill>
                  <a:schemeClr val="tx1"/>
                </a:solidFill>
                <a:effectLst/>
                <a:latin typeface="Times New Roman" pitchFamily="18" charset="0"/>
                <a:ea typeface="MS PGothic" pitchFamily="34" charset="-128"/>
                <a:cs typeface="+mn-cs"/>
              </a:rPr>
              <a:t>     9.   Right documentation: Document your actions and the patient’s response.</a:t>
            </a:r>
          </a:p>
        </p:txBody>
      </p:sp>
    </p:spTree>
    <p:extLst>
      <p:ext uri="{BB962C8B-B14F-4D97-AF65-F5344CB8AC3E}">
        <p14:creationId xmlns:p14="http://schemas.microsoft.com/office/powerpoint/2010/main" val="1804737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A.   Over the years, EMTs have been allowed increasing responsibility to work with medications.</a:t>
            </a:r>
          </a:p>
          <a:p>
            <a:r>
              <a:rPr lang="en-US" sz="1200" b="0" kern="1200" dirty="0">
                <a:solidFill>
                  <a:schemeClr val="tx1"/>
                </a:solidFill>
                <a:effectLst/>
                <a:latin typeface="Times New Roman" pitchFamily="18" charset="0"/>
                <a:ea typeface="MS PGothic" pitchFamily="34" charset="-128"/>
                <a:cs typeface="+mn-cs"/>
              </a:rPr>
              <a:t>B.   Many departments have strict guidelines on when an EMT is allowed to administer a medication. </a:t>
            </a:r>
          </a:p>
          <a:p>
            <a:r>
              <a:rPr lang="en-US" sz="1200" kern="1200" dirty="0">
                <a:solidFill>
                  <a:schemeClr val="tx1"/>
                </a:solidFill>
                <a:effectLst/>
                <a:latin typeface="Times New Roman" pitchFamily="18" charset="0"/>
                <a:ea typeface="MS PGothic" pitchFamily="34" charset="-128"/>
                <a:cs typeface="+mn-cs"/>
              </a:rPr>
              <a:t>      1.   Peer-assisted medication</a:t>
            </a:r>
          </a:p>
          <a:p>
            <a:r>
              <a:rPr lang="en-US" sz="1200" kern="1200" dirty="0">
                <a:solidFill>
                  <a:schemeClr val="tx1"/>
                </a:solidFill>
                <a:effectLst/>
                <a:latin typeface="Times New Roman" pitchFamily="18" charset="0"/>
                <a:ea typeface="MS PGothic" pitchFamily="34" charset="-128"/>
                <a:cs typeface="+mn-cs"/>
              </a:rPr>
              <a:t>            a.   You administer medication to yourself or your partner.</a:t>
            </a:r>
          </a:p>
          <a:p>
            <a:r>
              <a:rPr lang="en-US" sz="1200" kern="1200" dirty="0">
                <a:solidFill>
                  <a:schemeClr val="tx1"/>
                </a:solidFill>
                <a:effectLst/>
                <a:latin typeface="Times New Roman" pitchFamily="18" charset="0"/>
                <a:ea typeface="MS PGothic" pitchFamily="34" charset="-128"/>
                <a:cs typeface="+mn-cs"/>
              </a:rPr>
              <a:t>            b.   Example: You were exposed to a toxic agent.</a:t>
            </a:r>
          </a:p>
          <a:p>
            <a:r>
              <a:rPr lang="en-US" sz="1200" kern="1200" dirty="0">
                <a:solidFill>
                  <a:schemeClr val="tx1"/>
                </a:solidFill>
                <a:effectLst/>
                <a:latin typeface="Times New Roman" pitchFamily="18" charset="0"/>
                <a:ea typeface="MS PGothic" pitchFamily="34" charset="-128"/>
                <a:cs typeface="+mn-cs"/>
              </a:rPr>
              <a:t>     2.    Patient-assisted medication</a:t>
            </a:r>
          </a:p>
          <a:p>
            <a:r>
              <a:rPr lang="en-US" sz="1200" kern="1200" dirty="0">
                <a:solidFill>
                  <a:schemeClr val="tx1"/>
                </a:solidFill>
                <a:effectLst/>
                <a:latin typeface="Times New Roman" pitchFamily="18" charset="0"/>
                <a:ea typeface="MS PGothic" pitchFamily="34" charset="-128"/>
                <a:cs typeface="+mn-cs"/>
              </a:rPr>
              <a:t>            a.   You assist the patient with administering his or her own medication.</a:t>
            </a:r>
          </a:p>
          <a:p>
            <a:r>
              <a:rPr lang="en-US" sz="1200" kern="1200" dirty="0">
                <a:solidFill>
                  <a:schemeClr val="tx1"/>
                </a:solidFill>
                <a:effectLst/>
                <a:latin typeface="Times New Roman" pitchFamily="18" charset="0"/>
                <a:ea typeface="MS PGothic" pitchFamily="34" charset="-128"/>
                <a:cs typeface="+mn-cs"/>
              </a:rPr>
              <a:t>            b.   Examples: epinephrine auto-injector, nitroglycerin, metered-dose inhaler</a:t>
            </a:r>
          </a:p>
          <a:p>
            <a:r>
              <a:rPr lang="en-US" sz="1200" kern="1200" dirty="0">
                <a:solidFill>
                  <a:schemeClr val="tx1"/>
                </a:solidFill>
                <a:effectLst/>
                <a:latin typeface="Times New Roman" pitchFamily="18" charset="0"/>
                <a:ea typeface="MS PGothic" pitchFamily="34" charset="-128"/>
                <a:cs typeface="+mn-cs"/>
              </a:rPr>
              <a:t>     3.   EMT-administered medication</a:t>
            </a:r>
          </a:p>
          <a:p>
            <a:r>
              <a:rPr lang="en-US" sz="1200" kern="1200" dirty="0">
                <a:solidFill>
                  <a:schemeClr val="tx1"/>
                </a:solidFill>
                <a:effectLst/>
                <a:latin typeface="Times New Roman" pitchFamily="18" charset="0"/>
                <a:ea typeface="MS PGothic" pitchFamily="34" charset="-128"/>
                <a:cs typeface="+mn-cs"/>
              </a:rPr>
              <a:t>           a.   The EMT directly administers the medication to the patient.</a:t>
            </a:r>
          </a:p>
          <a:p>
            <a:r>
              <a:rPr lang="en-US" sz="1200" kern="1200" dirty="0">
                <a:solidFill>
                  <a:schemeClr val="tx1"/>
                </a:solidFill>
                <a:effectLst/>
                <a:latin typeface="Times New Roman" pitchFamily="18" charset="0"/>
                <a:ea typeface="MS PGothic" pitchFamily="34" charset="-128"/>
                <a:cs typeface="+mn-cs"/>
              </a:rPr>
              <a:t>           b.   The patient may be severely confused or unable to understand the need for the    medication.</a:t>
            </a:r>
          </a:p>
          <a:p>
            <a:r>
              <a:rPr lang="en-US" sz="1200" kern="1200" dirty="0">
                <a:solidFill>
                  <a:schemeClr val="tx1"/>
                </a:solidFill>
                <a:effectLst/>
                <a:latin typeface="Times New Roman" pitchFamily="18" charset="0"/>
                <a:ea typeface="MS PGothic" pitchFamily="34" charset="-128"/>
                <a:cs typeface="+mn-cs"/>
              </a:rPr>
              <a:t>           c.   Examples: oxygen, oral glucose, aspirin</a:t>
            </a:r>
          </a:p>
          <a:p>
            <a:r>
              <a:rPr lang="en-US" sz="1200" b="0" kern="1200" dirty="0">
                <a:solidFill>
                  <a:schemeClr val="tx1"/>
                </a:solidFill>
                <a:effectLst/>
                <a:latin typeface="Times New Roman" pitchFamily="18" charset="0"/>
                <a:ea typeface="MS PGothic" pitchFamily="34" charset="-128"/>
                <a:cs typeface="+mn-cs"/>
              </a:rPr>
              <a:t>C.   Medical control, state guidelines, and local protocols determine what an EMT in your system may administer.</a:t>
            </a:r>
          </a:p>
          <a:p>
            <a:r>
              <a:rPr lang="en-US" sz="1200" kern="1200" dirty="0">
                <a:solidFill>
                  <a:schemeClr val="tx1"/>
                </a:solidFill>
                <a:effectLst/>
                <a:latin typeface="Times New Roman" pitchFamily="18" charset="0"/>
                <a:ea typeface="MS PGothic" pitchFamily="34" charset="-128"/>
                <a:cs typeface="+mn-cs"/>
              </a:rPr>
              <a:t>      1.   Refer to your local standards to obtain a listing of how and when EMTs can administer medications.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8156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Medication Administration</a:t>
            </a:r>
          </a:p>
          <a:p>
            <a:r>
              <a:rPr lang="en-US" altLang="en-US" dirty="0">
                <a:latin typeface="Times New Roman" charset="0"/>
                <a:ea typeface="MS PGothic" charset="-128"/>
              </a:rPr>
              <a:t>• Self-administer medication </a:t>
            </a:r>
          </a:p>
          <a:p>
            <a:r>
              <a:rPr lang="en-US" altLang="en-US" dirty="0">
                <a:latin typeface="Times New Roman" charset="0"/>
                <a:ea typeface="MS PGothic" charset="-128"/>
              </a:rPr>
              <a:t>• Peer-administer medication </a:t>
            </a:r>
          </a:p>
          <a:p>
            <a:r>
              <a:rPr lang="en-US" altLang="en-US" dirty="0">
                <a:latin typeface="Times New Roman" charset="0"/>
                <a:ea typeface="MS PGothic" charset="-128"/>
              </a:rPr>
              <a:t>• Assist/administer medications to a patient </a:t>
            </a:r>
          </a:p>
        </p:txBody>
      </p:sp>
    </p:spTree>
    <p:extLst>
      <p:ext uri="{BB962C8B-B14F-4D97-AF65-F5344CB8AC3E}">
        <p14:creationId xmlns:p14="http://schemas.microsoft.com/office/powerpoint/2010/main" val="917085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A.   Oral medications</a:t>
            </a:r>
            <a:r>
              <a:rPr lang="en-US" sz="1200" b="1" kern="1200" dirty="0">
                <a:solidFill>
                  <a:schemeClr val="tx1"/>
                </a:solidFill>
                <a:effectLst/>
                <a:latin typeface="Times New Roman" pitchFamily="18" charset="0"/>
                <a:ea typeface="MS PGothic" pitchFamily="34" charset="-128"/>
                <a:cs typeface="+mn-cs"/>
              </a:rPr>
              <a:t> </a:t>
            </a:r>
          </a:p>
          <a:p>
            <a:r>
              <a:rPr lang="en-US" sz="1200" kern="1200" dirty="0">
                <a:solidFill>
                  <a:schemeClr val="tx1"/>
                </a:solidFill>
                <a:effectLst/>
                <a:latin typeface="Times New Roman" pitchFamily="18" charset="0"/>
                <a:ea typeface="MS PGothic" pitchFamily="34" charset="-128"/>
                <a:cs typeface="+mn-cs"/>
              </a:rPr>
              <a:t>      1.   Follow the following steps to perform oral medications:</a:t>
            </a:r>
          </a:p>
          <a:p>
            <a:r>
              <a:rPr lang="en-US" sz="1200" kern="1200" dirty="0">
                <a:solidFill>
                  <a:schemeClr val="tx1"/>
                </a:solidFill>
                <a:effectLst/>
                <a:latin typeface="Times New Roman" pitchFamily="18" charset="0"/>
                <a:ea typeface="MS PGothic" pitchFamily="34" charset="-128"/>
                <a:cs typeface="+mn-cs"/>
              </a:rPr>
              <a:t>            a.   Take standard precautions</a:t>
            </a:r>
          </a:p>
          <a:p>
            <a:r>
              <a:rPr lang="en-US" sz="1200" kern="1200" dirty="0">
                <a:solidFill>
                  <a:schemeClr val="tx1"/>
                </a:solidFill>
                <a:effectLst/>
                <a:latin typeface="Times New Roman" pitchFamily="18" charset="0"/>
                <a:ea typeface="MS PGothic" pitchFamily="34" charset="-128"/>
                <a:cs typeface="+mn-cs"/>
              </a:rPr>
              <a:t>            b.   Confirm the medication is not expired</a:t>
            </a:r>
          </a:p>
          <a:p>
            <a:r>
              <a:rPr lang="en-US" sz="1200" kern="1200" dirty="0">
                <a:solidFill>
                  <a:schemeClr val="tx1"/>
                </a:solidFill>
                <a:effectLst/>
                <a:latin typeface="Times New Roman" pitchFamily="18" charset="0"/>
                <a:ea typeface="MS PGothic" pitchFamily="34" charset="-128"/>
                <a:cs typeface="+mn-cs"/>
              </a:rPr>
              <a:t>            c.    Obtain medical direction per local protocol.</a:t>
            </a:r>
          </a:p>
          <a:p>
            <a:r>
              <a:rPr lang="en-US" sz="1200" kern="1200" dirty="0">
                <a:solidFill>
                  <a:schemeClr val="tx1"/>
                </a:solidFill>
                <a:effectLst/>
                <a:latin typeface="Times New Roman" pitchFamily="18" charset="0"/>
                <a:ea typeface="MS PGothic" pitchFamily="34" charset="-128"/>
                <a:cs typeface="+mn-cs"/>
              </a:rPr>
              <a:t>            d.   Confirm that the patient has a patent airway and is able to swallow or chew the medication.</a:t>
            </a:r>
          </a:p>
          <a:p>
            <a:r>
              <a:rPr lang="en-US" sz="1200" kern="1200" dirty="0">
                <a:solidFill>
                  <a:schemeClr val="tx1"/>
                </a:solidFill>
                <a:effectLst/>
                <a:latin typeface="Times New Roman" pitchFamily="18" charset="0"/>
                <a:ea typeface="MS PGothic" pitchFamily="34" charset="-128"/>
                <a:cs typeface="+mn-cs"/>
              </a:rPr>
              <a:t>            e.   Monitor the patient’s condition and document.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483071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Oral glucose</a:t>
            </a:r>
          </a:p>
          <a:p>
            <a:r>
              <a:rPr lang="en-US" altLang="en-US" dirty="0">
                <a:latin typeface="Times New Roman" charset="0"/>
                <a:ea typeface="MS PGothic" charset="-128"/>
              </a:rPr>
              <a:t>       a.    Glucose is a sugar that cells use for energy; it is necessary for brain cells</a:t>
            </a:r>
            <a:r>
              <a:rPr lang="ja-JP" altLang="en-US" dirty="0">
                <a:latin typeface="Times New Roman" charset="0"/>
                <a:ea typeface="MS PGothic" charset="-128"/>
              </a:rPr>
              <a:t>’</a:t>
            </a:r>
            <a:r>
              <a:rPr lang="en-US" altLang="ja-JP" dirty="0">
                <a:latin typeface="Times New Roman" charset="0"/>
                <a:ea typeface="MS PGothic" charset="-128"/>
              </a:rPr>
              <a:t> survival.</a:t>
            </a:r>
          </a:p>
          <a:p>
            <a:r>
              <a:rPr lang="en-US" altLang="en-US" dirty="0">
                <a:latin typeface="Times New Roman" charset="0"/>
                <a:ea typeface="MS PGothic" charset="-128"/>
              </a:rPr>
              <a:t>       b.    Hypoglycemia: extremely low blood glucose</a:t>
            </a:r>
          </a:p>
          <a:p>
            <a:r>
              <a:rPr lang="en-US" altLang="en-US" dirty="0">
                <a:latin typeface="Times New Roman" charset="0"/>
                <a:ea typeface="MS PGothic" charset="-128"/>
              </a:rPr>
              <a:t>       c.    Oral glucose can counteract the effects of hypoglycemia.</a:t>
            </a:r>
          </a:p>
          <a:p>
            <a:r>
              <a:rPr lang="en-US" altLang="en-US" dirty="0">
                <a:latin typeface="Times New Roman" charset="0"/>
                <a:ea typeface="MS PGothic" charset="-128"/>
              </a:rPr>
              <a:t>       d.    An EMT can give glucose only by mouth in the form of a gel</a:t>
            </a:r>
          </a:p>
          <a:p>
            <a:r>
              <a:rPr lang="en-US" altLang="en-US" dirty="0">
                <a:latin typeface="Times New Roman" charset="0"/>
                <a:ea typeface="MS PGothic" charset="-128"/>
              </a:rPr>
              <a:t>       e.    Never administer oral medications to an unconscious patient or to one who is unable to swallow or protect the airway.</a:t>
            </a:r>
          </a:p>
        </p:txBody>
      </p:sp>
    </p:spTree>
    <p:extLst>
      <p:ext uri="{BB962C8B-B14F-4D97-AF65-F5344CB8AC3E}">
        <p14:creationId xmlns:p14="http://schemas.microsoft.com/office/powerpoint/2010/main" val="1188817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Aspirin</a:t>
            </a:r>
          </a:p>
          <a:p>
            <a:r>
              <a:rPr lang="en-US" sz="1200" kern="1200" dirty="0">
                <a:solidFill>
                  <a:schemeClr val="tx1"/>
                </a:solidFill>
                <a:effectLst/>
                <a:latin typeface="Times New Roman" pitchFamily="18" charset="0"/>
                <a:ea typeface="MS PGothic" pitchFamily="34" charset="-128"/>
                <a:cs typeface="+mn-cs"/>
              </a:rPr>
              <a:t>      a.   Reduces fever, pain, and inflammation</a:t>
            </a:r>
          </a:p>
          <a:p>
            <a:r>
              <a:rPr lang="en-US" sz="1200" kern="1200" dirty="0">
                <a:solidFill>
                  <a:schemeClr val="tx1"/>
                </a:solidFill>
                <a:effectLst/>
                <a:latin typeface="Times New Roman" pitchFamily="18" charset="0"/>
                <a:ea typeface="MS PGothic" pitchFamily="34" charset="-128"/>
                <a:cs typeface="+mn-cs"/>
              </a:rPr>
              <a:t>      b.   Inhibits platelet aggregation (clumping), which is useful during a potential heart attack</a:t>
            </a:r>
          </a:p>
          <a:p>
            <a:r>
              <a:rPr lang="en-US" sz="1200" kern="1200" dirty="0">
                <a:solidFill>
                  <a:schemeClr val="tx1"/>
                </a:solidFill>
                <a:effectLst/>
                <a:latin typeface="Times New Roman" pitchFamily="18" charset="0"/>
                <a:ea typeface="MS PGothic" pitchFamily="34" charset="-128"/>
                <a:cs typeface="+mn-cs"/>
              </a:rPr>
              <a:t>      c.   Contraindications</a:t>
            </a:r>
          </a:p>
          <a:p>
            <a:r>
              <a:rPr lang="en-US" sz="1200" kern="1200" dirty="0">
                <a:solidFill>
                  <a:schemeClr val="tx1"/>
                </a:solidFill>
                <a:effectLst/>
                <a:latin typeface="Times New Roman" pitchFamily="18" charset="0"/>
                <a:ea typeface="MS PGothic" pitchFamily="34" charset="-128"/>
                <a:cs typeface="+mn-cs"/>
              </a:rPr>
              <a:t>            i.    Hypersensitivity to aspirin</a:t>
            </a:r>
          </a:p>
          <a:p>
            <a:r>
              <a:rPr lang="en-US" sz="1200" kern="1200" dirty="0">
                <a:solidFill>
                  <a:schemeClr val="tx1"/>
                </a:solidFill>
                <a:effectLst/>
                <a:latin typeface="Times New Roman" pitchFamily="18" charset="0"/>
                <a:ea typeface="MS PGothic" pitchFamily="34" charset="-128"/>
                <a:cs typeface="+mn-cs"/>
              </a:rPr>
              <a:t>            ii.   Preexisting liver damage, bleeding disorders, and asthma</a:t>
            </a:r>
          </a:p>
          <a:p>
            <a:r>
              <a:rPr lang="en-US" sz="1200" kern="1200" dirty="0">
                <a:solidFill>
                  <a:schemeClr val="tx1"/>
                </a:solidFill>
                <a:effectLst/>
                <a:latin typeface="Times New Roman" pitchFamily="18" charset="0"/>
                <a:ea typeface="MS PGothic" pitchFamily="34" charset="-128"/>
                <a:cs typeface="+mn-cs"/>
              </a:rPr>
              <a:t>            iii.  Should not be given to children</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268358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Sublingual medications</a:t>
            </a:r>
            <a:endParaRPr lang="en-US" altLang="en-US" b="1" dirty="0">
              <a:latin typeface="Times New Roman" charset="0"/>
              <a:ea typeface="MS PGothic" charset="-128"/>
            </a:endParaRPr>
          </a:p>
          <a:p>
            <a:r>
              <a:rPr lang="en-US" altLang="en-US" dirty="0">
                <a:latin typeface="Times New Roman" charset="0"/>
                <a:ea typeface="MS PGothic" charset="-128"/>
              </a:rPr>
              <a:t>       1.    Considerations</a:t>
            </a:r>
          </a:p>
          <a:p>
            <a:r>
              <a:rPr lang="en-US" altLang="en-US" dirty="0">
                <a:latin typeface="Times New Roman" charset="0"/>
                <a:ea typeface="MS PGothic" charset="-128"/>
              </a:rPr>
              <a:t>              a.    Advantages</a:t>
            </a:r>
          </a:p>
          <a:p>
            <a:r>
              <a:rPr lang="en-US" altLang="en-US" dirty="0">
                <a:latin typeface="Times New Roman" charset="0"/>
                <a:ea typeface="MS PGothic" charset="-128"/>
              </a:rPr>
              <a:t>                     i.    Easy to talk with awake and alert patients and advise them to place a pill under their tongue</a:t>
            </a:r>
          </a:p>
          <a:p>
            <a:r>
              <a:rPr lang="en-US" altLang="en-US" dirty="0">
                <a:latin typeface="Times New Roman" charset="0"/>
                <a:ea typeface="MS PGothic" charset="-128"/>
              </a:rPr>
              <a:t>                     ii.    Absorption rates are relatively quick.</a:t>
            </a:r>
          </a:p>
          <a:p>
            <a:r>
              <a:rPr lang="en-US" altLang="en-US" dirty="0">
                <a:latin typeface="Times New Roman" charset="0"/>
                <a:ea typeface="MS PGothic" charset="-128"/>
              </a:rPr>
              <a:t>              b.    Disadvantages</a:t>
            </a:r>
          </a:p>
          <a:p>
            <a:r>
              <a:rPr lang="en-US" altLang="en-US" dirty="0">
                <a:latin typeface="Times New Roman" charset="0"/>
                <a:ea typeface="MS PGothic" charset="-128"/>
              </a:rPr>
              <a:t>                     i.    Any medication placed in the mouth requires constant evaluation of the airway.</a:t>
            </a:r>
          </a:p>
          <a:p>
            <a:r>
              <a:rPr lang="en-US" altLang="en-US" dirty="0">
                <a:latin typeface="Times New Roman" charset="0"/>
                <a:ea typeface="MS PGothic" charset="-128"/>
              </a:rPr>
              <a:t>                     ii. Should not be used if the patient is uncooperative or unconscious</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580860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Nitroglycerin</a:t>
            </a:r>
          </a:p>
          <a:p>
            <a:r>
              <a:rPr lang="en-US" altLang="en-US" dirty="0">
                <a:latin typeface="Times New Roman" charset="0"/>
                <a:ea typeface="MS PGothic" charset="-128"/>
              </a:rPr>
              <a:t>       a.    Many cardiac patients carry fast-acting nitroglycerin to relieve angina pain.</a:t>
            </a:r>
          </a:p>
          <a:p>
            <a:r>
              <a:rPr lang="en-US" altLang="en-US" dirty="0">
                <a:latin typeface="Times New Roman" charset="0"/>
                <a:ea typeface="MS PGothic" charset="-128"/>
              </a:rPr>
              <a:t>       b.    Increases blood flow by relieving the spasms and causes arteries to dilate by relaxing muscles of coronary arteries and veins.</a:t>
            </a:r>
          </a:p>
          <a:p>
            <a:r>
              <a:rPr lang="en-US" altLang="en-US" dirty="0">
                <a:latin typeface="Times New Roman" charset="0"/>
                <a:ea typeface="MS PGothic" charset="-128"/>
              </a:rPr>
              <a:t>       c.    Also relaxes veins throughout the body so that less blood is returned to the heart, decreasing workload and blood pressure.</a:t>
            </a:r>
          </a:p>
        </p:txBody>
      </p:sp>
    </p:spTree>
    <p:extLst>
      <p:ext uri="{BB962C8B-B14F-4D97-AF65-F5344CB8AC3E}">
        <p14:creationId xmlns:p14="http://schemas.microsoft.com/office/powerpoint/2010/main" val="66890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Before administration:</a:t>
            </a:r>
          </a:p>
          <a:p>
            <a:r>
              <a:rPr lang="en-US" altLang="en-US" dirty="0">
                <a:latin typeface="Times New Roman" charset="0"/>
                <a:ea typeface="MS PGothic" charset="-128"/>
              </a:rPr>
              <a:t>       i.    Check blood pressure before administering nitroglycerin.</a:t>
            </a:r>
          </a:p>
          <a:p>
            <a:r>
              <a:rPr lang="en-US" altLang="en-US" dirty="0">
                <a:latin typeface="Times New Roman" charset="0"/>
                <a:ea typeface="MS PGothic" charset="-128"/>
              </a:rPr>
              <a:t>       ii.   Obtain orders or follow your local protocol to administer nitroglycerin.</a:t>
            </a:r>
          </a:p>
          <a:p>
            <a:r>
              <a:rPr lang="en-US" altLang="en-US" dirty="0">
                <a:latin typeface="Times New Roman" charset="0"/>
                <a:ea typeface="MS PGothic" charset="-128"/>
              </a:rPr>
              <a:t>e.    Can have potentially fatal interactions with erectile dysfunction (ED) medications taken within the past 24 hours:</a:t>
            </a:r>
          </a:p>
          <a:p>
            <a:r>
              <a:rPr lang="en-US" altLang="en-US" dirty="0">
                <a:latin typeface="Times New Roman" charset="0"/>
                <a:ea typeface="MS PGothic" charset="-128"/>
              </a:rPr>
              <a:t>        i.    Sildenafil (Viagra)</a:t>
            </a:r>
          </a:p>
          <a:p>
            <a:r>
              <a:rPr lang="en-US" altLang="en-US" dirty="0">
                <a:latin typeface="Times New Roman" charset="0"/>
                <a:ea typeface="MS PGothic" charset="-128"/>
              </a:rPr>
              <a:t>        ii.   Tadalafil (Cialis)</a:t>
            </a:r>
          </a:p>
          <a:p>
            <a:r>
              <a:rPr lang="en-US" altLang="en-US" dirty="0">
                <a:latin typeface="Times New Roman" charset="0"/>
                <a:ea typeface="MS PGothic" charset="-128"/>
              </a:rPr>
              <a:t>        iii.   Vardenafil (Levitra)</a:t>
            </a:r>
          </a:p>
          <a:p>
            <a:r>
              <a:rPr lang="en-US" altLang="en-US" dirty="0">
                <a:latin typeface="Times New Roman" charset="0"/>
                <a:ea typeface="MS PGothic" charset="-128"/>
              </a:rPr>
              <a:t>        iv.   Drugs for erectile dysfunction may be used by both men and women.</a:t>
            </a:r>
          </a:p>
        </p:txBody>
      </p:sp>
    </p:spTree>
    <p:extLst>
      <p:ext uri="{BB962C8B-B14F-4D97-AF65-F5344CB8AC3E}">
        <p14:creationId xmlns:p14="http://schemas.microsoft.com/office/powerpoint/2010/main" val="1092551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Administration by tablet</a:t>
            </a:r>
          </a:p>
          <a:p>
            <a:r>
              <a:rPr lang="en-US" altLang="en-US" dirty="0">
                <a:latin typeface="Times New Roman" charset="0"/>
                <a:ea typeface="MS PGothic" charset="-128"/>
              </a:rPr>
              <a:t>      i.    Place the tablet under the tongue, where it dissolves.</a:t>
            </a:r>
          </a:p>
          <a:p>
            <a:r>
              <a:rPr lang="en-US" altLang="en-US" dirty="0">
                <a:latin typeface="Times New Roman" charset="0"/>
                <a:ea typeface="MS PGothic" charset="-128"/>
              </a:rPr>
              <a:t>      ii.   The patient should experience a slight tingling or burning sensation.</a:t>
            </a:r>
          </a:p>
          <a:p>
            <a:r>
              <a:rPr lang="en-US" altLang="en-US" dirty="0">
                <a:latin typeface="Times New Roman" charset="0"/>
                <a:ea typeface="MS PGothic" charset="-128"/>
              </a:rPr>
              <a:t>      iii.  Nitroglycerin should be stored in its original glass container with the cap screwed on tightly.</a:t>
            </a:r>
          </a:p>
          <a:p>
            <a:r>
              <a:rPr lang="en-US" altLang="en-US" dirty="0">
                <a:latin typeface="Times New Roman" charset="0"/>
                <a:ea typeface="MS PGothic" charset="-128"/>
              </a:rPr>
              <a:t>g.    Administration by metered-dose spray</a:t>
            </a:r>
          </a:p>
          <a:p>
            <a:r>
              <a:rPr lang="en-US" altLang="en-US" dirty="0">
                <a:latin typeface="Times New Roman" charset="0"/>
                <a:ea typeface="MS PGothic" charset="-128"/>
              </a:rPr>
              <a:t>       i.   Deposits medication on or under the tongue</a:t>
            </a:r>
          </a:p>
          <a:p>
            <a:r>
              <a:rPr lang="en-US" altLang="en-US" dirty="0">
                <a:latin typeface="Times New Roman" charset="0"/>
                <a:ea typeface="MS PGothic" charset="-128"/>
              </a:rPr>
              <a:t>       ii.   One spray equals one tablet.</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530063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Administration considerations (for both tablet and spray)</a:t>
            </a:r>
          </a:p>
          <a:p>
            <a:r>
              <a:rPr lang="en-US" altLang="en-US" dirty="0">
                <a:latin typeface="Times New Roman" charset="0"/>
                <a:ea typeface="MS PGothic" charset="-128"/>
              </a:rPr>
              <a:t>      i.     Wait 5 minutes for a response before repeating the dose.</a:t>
            </a:r>
          </a:p>
          <a:p>
            <a:r>
              <a:rPr lang="en-US" altLang="en-US" dirty="0">
                <a:latin typeface="Times New Roman" charset="0"/>
                <a:ea typeface="MS PGothic" charset="-128"/>
              </a:rPr>
              <a:t>      ii.    Closely monitor the patient</a:t>
            </a:r>
            <a:r>
              <a:rPr lang="ja-JP" altLang="en-US" dirty="0">
                <a:latin typeface="Times New Roman" charset="0"/>
                <a:ea typeface="MS PGothic" charset="-128"/>
              </a:rPr>
              <a:t>’</a:t>
            </a:r>
            <a:r>
              <a:rPr lang="en-US" altLang="ja-JP" dirty="0">
                <a:latin typeface="Times New Roman" charset="0"/>
                <a:ea typeface="MS PGothic" charset="-128"/>
              </a:rPr>
              <a:t>s vital signs, particularly the blood pressure.</a:t>
            </a:r>
          </a:p>
          <a:p>
            <a:r>
              <a:rPr lang="en-US" altLang="en-US" dirty="0">
                <a:latin typeface="Times New Roman" charset="0"/>
                <a:ea typeface="MS PGothic" charset="-128"/>
              </a:rPr>
              <a:t>      iii.   Give repeated doses per medical control and/or local protocol.</a:t>
            </a:r>
          </a:p>
          <a:p>
            <a:r>
              <a:rPr lang="en-US" altLang="en-US" dirty="0">
                <a:latin typeface="Times New Roman" charset="0"/>
                <a:ea typeface="MS PGothic" charset="-128"/>
              </a:rPr>
              <a:t>      iv.   Always wear gloves (the medication can be absorbed by your skin).</a:t>
            </a:r>
          </a:p>
          <a:p>
            <a:r>
              <a:rPr lang="en-US" altLang="en-US" dirty="0">
                <a:latin typeface="Times New Roman" charset="0"/>
                <a:ea typeface="MS PGothic" charset="-128"/>
              </a:rPr>
              <a:t>      v.    Reconfirm if the medication is still indicated for the patient.</a:t>
            </a:r>
          </a:p>
          <a:p>
            <a:r>
              <a:rPr lang="en-US" altLang="en-US" dirty="0">
                <a:latin typeface="Times New Roman" charset="0"/>
                <a:ea typeface="MS PGothic" charset="-128"/>
              </a:rPr>
              <a:t>      vi.   Know and understand local protocols.</a:t>
            </a:r>
          </a:p>
        </p:txBody>
      </p:sp>
    </p:spTree>
    <p:extLst>
      <p:ext uri="{BB962C8B-B14F-4D97-AF65-F5344CB8AC3E}">
        <p14:creationId xmlns:p14="http://schemas.microsoft.com/office/powerpoint/2010/main" val="1809063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Intramuscular medications</a:t>
            </a:r>
            <a:endParaRPr lang="en-US" altLang="en-US" b="1" dirty="0">
              <a:latin typeface="Times New Roman" charset="0"/>
              <a:ea typeface="MS PGothic" charset="-128"/>
            </a:endParaRPr>
          </a:p>
          <a:p>
            <a:r>
              <a:rPr lang="en-US" altLang="en-US" dirty="0">
                <a:latin typeface="Times New Roman" charset="0"/>
                <a:ea typeface="MS PGothic" charset="-128"/>
              </a:rPr>
              <a:t>      1.    Considerations</a:t>
            </a:r>
          </a:p>
          <a:p>
            <a:r>
              <a:rPr lang="en-US" altLang="en-US" dirty="0">
                <a:latin typeface="Times New Roman" charset="0"/>
                <a:ea typeface="MS PGothic" charset="-128"/>
              </a:rPr>
              <a:t>             a.    Advantages</a:t>
            </a:r>
          </a:p>
          <a:p>
            <a:r>
              <a:rPr lang="en-US" altLang="en-US" dirty="0">
                <a:latin typeface="Times New Roman" charset="0"/>
                <a:ea typeface="MS PGothic" charset="-128"/>
              </a:rPr>
              <a:t>                    i.    Provides quick and easy access to the circulatory system without the need for placing a needle within a vein</a:t>
            </a:r>
          </a:p>
          <a:p>
            <a:r>
              <a:rPr lang="en-US" altLang="en-US" dirty="0">
                <a:latin typeface="Times New Roman" charset="0"/>
                <a:ea typeface="MS PGothic" charset="-128"/>
              </a:rPr>
              <a:t>                    ii.    Blood flow to the muscles is relatively stable even during circumstances of severe illness or injury.</a:t>
            </a:r>
          </a:p>
          <a:p>
            <a:r>
              <a:rPr lang="en-US" altLang="en-US" dirty="0">
                <a:latin typeface="Times New Roman" charset="0"/>
                <a:ea typeface="MS PGothic" charset="-128"/>
              </a:rPr>
              <a:t>             b.    Disadvantages</a:t>
            </a:r>
          </a:p>
          <a:p>
            <a:r>
              <a:rPr lang="en-US" altLang="en-US" dirty="0">
                <a:latin typeface="Times New Roman" charset="0"/>
                <a:ea typeface="MS PGothic" charset="-128"/>
              </a:rPr>
              <a:t>                    i.   Use of a needle (and subsequent pain)</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860837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2"/>
            </a:pPr>
            <a:r>
              <a:rPr lang="en-US" altLang="en-US" dirty="0">
                <a:latin typeface="Times New Roman" charset="0"/>
                <a:ea typeface="MS PGothic" charset="-128"/>
              </a:rPr>
              <a:t>Epinephrine (adrenaline)</a:t>
            </a: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Also known as adrenaline</a:t>
            </a:r>
          </a:p>
          <a:p>
            <a:r>
              <a:rPr lang="en-US" sz="1200" kern="1200" dirty="0">
                <a:solidFill>
                  <a:schemeClr val="tx1"/>
                </a:solidFill>
                <a:effectLst/>
                <a:latin typeface="Times New Roman" pitchFamily="18" charset="0"/>
                <a:ea typeface="MS PGothic" pitchFamily="34" charset="-128"/>
                <a:cs typeface="+mn-cs"/>
              </a:rPr>
              <a:t>      b.   Released inside the body when there is sudden stress</a:t>
            </a:r>
          </a:p>
          <a:p>
            <a:r>
              <a:rPr lang="en-US" sz="1200" kern="1200" dirty="0">
                <a:solidFill>
                  <a:schemeClr val="tx1"/>
                </a:solidFill>
                <a:effectLst/>
                <a:latin typeface="Times New Roman" pitchFamily="18" charset="0"/>
                <a:ea typeface="MS PGothic" pitchFamily="34" charset="-128"/>
                <a:cs typeface="+mn-cs"/>
              </a:rPr>
              <a:t>      c.   Main hormone that controls the body’s fight-or-flight response</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49967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Emergency Medications</a:t>
            </a:r>
          </a:p>
          <a:p>
            <a:r>
              <a:rPr lang="en-US" altLang="en-US" dirty="0">
                <a:latin typeface="Times New Roman" charset="0"/>
                <a:ea typeface="MS PGothic" charset="-128"/>
              </a:rPr>
              <a:t>• Names </a:t>
            </a:r>
          </a:p>
          <a:p>
            <a:r>
              <a:rPr lang="en-US" altLang="en-US" dirty="0">
                <a:latin typeface="Times New Roman" charset="0"/>
                <a:ea typeface="MS PGothic" charset="-128"/>
              </a:rPr>
              <a:t>• Effects </a:t>
            </a:r>
          </a:p>
          <a:p>
            <a:r>
              <a:rPr lang="en-US" altLang="en-US" dirty="0">
                <a:latin typeface="Times New Roman" charset="0"/>
                <a:ea typeface="MS PGothic" charset="-128"/>
              </a:rPr>
              <a:t>• Actions </a:t>
            </a:r>
          </a:p>
          <a:p>
            <a:r>
              <a:rPr lang="en-US" altLang="en-US" dirty="0">
                <a:latin typeface="Times New Roman" charset="0"/>
                <a:ea typeface="MS PGothic" charset="-128"/>
              </a:rPr>
              <a:t>• Indications </a:t>
            </a:r>
          </a:p>
          <a:p>
            <a:r>
              <a:rPr lang="en-US" altLang="en-US" dirty="0">
                <a:latin typeface="Times New Roman" charset="0"/>
                <a:ea typeface="MS PGothic" charset="-128"/>
              </a:rPr>
              <a:t>• Contraindications </a:t>
            </a:r>
          </a:p>
        </p:txBody>
      </p:sp>
    </p:spTree>
    <p:extLst>
      <p:ext uri="{BB962C8B-B14F-4D97-AF65-F5344CB8AC3E}">
        <p14:creationId xmlns:p14="http://schemas.microsoft.com/office/powerpoint/2010/main" val="957460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d.   Characteristics</a:t>
            </a:r>
          </a:p>
          <a:p>
            <a:r>
              <a:rPr lang="en-US" sz="1200" kern="1200" dirty="0">
                <a:solidFill>
                  <a:schemeClr val="tx1"/>
                </a:solidFill>
                <a:effectLst/>
                <a:latin typeface="Times New Roman" pitchFamily="18" charset="0"/>
                <a:ea typeface="MS PGothic" pitchFamily="34" charset="-128"/>
                <a:cs typeface="+mn-cs"/>
              </a:rPr>
              <a:t>       i.    Secreted naturally by the adrenal glands</a:t>
            </a:r>
          </a:p>
          <a:p>
            <a:r>
              <a:rPr lang="en-US" sz="1200" kern="1200" dirty="0">
                <a:solidFill>
                  <a:schemeClr val="tx1"/>
                </a:solidFill>
                <a:effectLst/>
                <a:latin typeface="Times New Roman" pitchFamily="18" charset="0"/>
                <a:ea typeface="MS PGothic" pitchFamily="34" charset="-128"/>
                <a:cs typeface="+mn-cs"/>
              </a:rPr>
              <a:t>       ii.   Dilates passages in the lungs</a:t>
            </a:r>
          </a:p>
          <a:p>
            <a:r>
              <a:rPr lang="en-US" sz="1200" kern="1200" dirty="0">
                <a:solidFill>
                  <a:schemeClr val="tx1"/>
                </a:solidFill>
                <a:effectLst/>
                <a:latin typeface="Times New Roman" pitchFamily="18" charset="0"/>
                <a:ea typeface="MS PGothic" pitchFamily="34" charset="-128"/>
                <a:cs typeface="+mn-cs"/>
              </a:rPr>
              <a:t>       iii.  Constricts blood vessels, causing increased blood pressure</a:t>
            </a:r>
          </a:p>
          <a:p>
            <a:r>
              <a:rPr lang="en-US" sz="1200" kern="1200" dirty="0">
                <a:solidFill>
                  <a:schemeClr val="tx1"/>
                </a:solidFill>
                <a:effectLst/>
                <a:latin typeface="Times New Roman" pitchFamily="18" charset="0"/>
                <a:ea typeface="MS PGothic" pitchFamily="34" charset="-128"/>
                <a:cs typeface="+mn-cs"/>
              </a:rPr>
              <a:t>       iv.  Increases heart rate and blood pressure</a:t>
            </a:r>
          </a:p>
          <a:p>
            <a:r>
              <a:rPr lang="en-US" sz="1200" kern="1200" dirty="0">
                <a:solidFill>
                  <a:schemeClr val="tx1"/>
                </a:solidFill>
                <a:effectLst/>
                <a:latin typeface="Times New Roman" pitchFamily="18" charset="0"/>
                <a:ea typeface="MS PGothic" pitchFamily="34" charset="-128"/>
                <a:cs typeface="+mn-cs"/>
              </a:rPr>
              <a:t>e.  Should be given only to patients who are experiencing a life-threatening allergic reaction.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Epinephrine may be dispensed from an auto-injector.</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Automatically delivers a preset amount of the medication (usually 0.3 mg)</a:t>
            </a:r>
          </a:p>
          <a:p>
            <a:r>
              <a:rPr lang="en-US" sz="1200" kern="1200" dirty="0">
                <a:solidFill>
                  <a:schemeClr val="tx1"/>
                </a:solidFill>
                <a:effectLst/>
                <a:latin typeface="Times New Roman" pitchFamily="18" charset="0"/>
                <a:ea typeface="MS PGothic" pitchFamily="34" charset="-128"/>
                <a:cs typeface="+mn-cs"/>
              </a:rPr>
              <a:t>       iii. Some services do not permit EMTs to carry epinephrine but do allow them to assist patients in administering their own epinephrine.</a:t>
            </a:r>
          </a:p>
        </p:txBody>
      </p:sp>
    </p:spTree>
    <p:extLst>
      <p:ext uri="{BB962C8B-B14F-4D97-AF65-F5344CB8AC3E}">
        <p14:creationId xmlns:p14="http://schemas.microsoft.com/office/powerpoint/2010/main" val="1385690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Naloxone</a:t>
            </a:r>
          </a:p>
          <a:p>
            <a:r>
              <a:rPr lang="en-US" sz="1200" kern="1200" dirty="0">
                <a:solidFill>
                  <a:schemeClr val="tx1"/>
                </a:solidFill>
                <a:effectLst/>
                <a:latin typeface="Times New Roman" pitchFamily="18" charset="0"/>
                <a:ea typeface="MS PGothic" pitchFamily="34" charset="-128"/>
                <a:cs typeface="+mn-cs"/>
              </a:rPr>
              <a:t>       a.   Used to reverse the effects of an opioid overdose</a:t>
            </a:r>
          </a:p>
          <a:p>
            <a:r>
              <a:rPr lang="en-US" sz="1200" kern="1200" dirty="0">
                <a:solidFill>
                  <a:schemeClr val="tx1"/>
                </a:solidFill>
                <a:effectLst/>
                <a:latin typeface="Times New Roman" pitchFamily="18" charset="0"/>
                <a:ea typeface="MS PGothic" pitchFamily="34" charset="-128"/>
                <a:cs typeface="+mn-cs"/>
              </a:rPr>
              <a:t>       b.   Can be administered by family members or caregivers</a:t>
            </a:r>
          </a:p>
          <a:p>
            <a:r>
              <a:rPr lang="en-US" sz="1200" kern="1200" dirty="0">
                <a:solidFill>
                  <a:schemeClr val="tx1"/>
                </a:solidFill>
                <a:effectLst/>
                <a:latin typeface="Times New Roman" pitchFamily="18" charset="0"/>
                <a:ea typeface="MS PGothic" pitchFamily="34" charset="-128"/>
                <a:cs typeface="+mn-cs"/>
              </a:rPr>
              <a:t>       c.    Considerations:</a:t>
            </a:r>
          </a:p>
          <a:p>
            <a:r>
              <a:rPr lang="en-US" sz="1200" kern="1200" dirty="0">
                <a:solidFill>
                  <a:schemeClr val="tx1"/>
                </a:solidFill>
                <a:effectLst/>
                <a:latin typeface="Times New Roman" pitchFamily="18" charset="0"/>
                <a:ea typeface="MS PGothic" pitchFamily="34" charset="-128"/>
                <a:cs typeface="+mn-cs"/>
              </a:rPr>
              <a:t>              i.   Follow local protocol.</a:t>
            </a:r>
          </a:p>
          <a:p>
            <a:r>
              <a:rPr lang="en-US" sz="1200" kern="1200" dirty="0">
                <a:solidFill>
                  <a:schemeClr val="tx1"/>
                </a:solidFill>
                <a:effectLst/>
                <a:latin typeface="Times New Roman" pitchFamily="18" charset="0"/>
                <a:ea typeface="MS PGothic" pitchFamily="34" charset="-128"/>
                <a:cs typeface="+mn-cs"/>
              </a:rPr>
              <a:t>              ii.  Find out if naloxone has been administered by a bystander prior to your arrival.</a:t>
            </a:r>
          </a:p>
          <a:p>
            <a:r>
              <a:rPr lang="en-US" sz="1200" kern="1200" dirty="0">
                <a:solidFill>
                  <a:schemeClr val="tx1"/>
                </a:solidFill>
                <a:effectLst/>
                <a:latin typeface="Times New Roman" pitchFamily="18" charset="0"/>
                <a:ea typeface="MS PGothic" pitchFamily="34" charset="-128"/>
                <a:cs typeface="+mn-cs"/>
              </a:rPr>
              <a:t>              iii. The effect of naloxone may not last as long as those of opioids. Repeat doses may be needed.</a:t>
            </a:r>
          </a:p>
          <a:p>
            <a:r>
              <a:rPr lang="en-US" sz="1200" kern="1200" dirty="0">
                <a:solidFill>
                  <a:schemeClr val="tx1"/>
                </a:solidFill>
                <a:effectLst/>
                <a:latin typeface="Times New Roman" pitchFamily="18" charset="0"/>
                <a:ea typeface="MS PGothic" pitchFamily="34" charset="-128"/>
                <a:cs typeface="+mn-cs"/>
              </a:rPr>
              <a:t>              iv.  Administration of naloxone to opioid-dependent patients can cause severe withdrawal symptoms, including seizures and cardiac arrest.</a:t>
            </a:r>
          </a:p>
          <a:p>
            <a:r>
              <a:rPr lang="en-US" sz="1200" kern="1200" dirty="0">
                <a:solidFill>
                  <a:schemeClr val="tx1"/>
                </a:solidFill>
                <a:effectLst/>
                <a:latin typeface="Times New Roman" pitchFamily="18" charset="0"/>
                <a:ea typeface="MS PGothic" pitchFamily="34" charset="-128"/>
                <a:cs typeface="+mn-cs"/>
              </a:rPr>
              <a:t>              v.   Consider personal safety.</a:t>
            </a:r>
            <a:r>
              <a:rPr lang="en-US" altLang="en-US" dirty="0">
                <a:latin typeface="Times New Roman" charset="0"/>
                <a:ea typeface="MS PGothic" charset="-128"/>
              </a:rPr>
              <a:t>	</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ADFA4570-2806-F44F-B985-419830315FF5}" type="slidenum">
              <a:rPr lang="en-US" altLang="en-US" sz="1200" b="0"/>
              <a:pPr eaLnBrk="1" hangingPunct="1"/>
              <a:t>42</a:t>
            </a:fld>
            <a:endParaRPr lang="en-US" altLang="en-US" sz="1200" b="0" dirty="0"/>
          </a:p>
        </p:txBody>
      </p:sp>
    </p:spTree>
    <p:extLst>
      <p:ext uri="{BB962C8B-B14F-4D97-AF65-F5344CB8AC3E}">
        <p14:creationId xmlns:p14="http://schemas.microsoft.com/office/powerpoint/2010/main" val="274579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Intranasal medications</a:t>
            </a:r>
          </a:p>
          <a:p>
            <a:r>
              <a:rPr lang="en-US" altLang="en-US" dirty="0">
                <a:latin typeface="Times New Roman" charset="0"/>
                <a:ea typeface="MS PGothic" charset="-128"/>
              </a:rPr>
              <a:t>       1.    Naloxone</a:t>
            </a:r>
          </a:p>
          <a:p>
            <a:r>
              <a:rPr lang="en-US" altLang="en-US" dirty="0">
                <a:latin typeface="Times New Roman" charset="0"/>
                <a:ea typeface="MS PGothic" charset="-128"/>
              </a:rPr>
              <a:t>              a.    The most common technique for naloxone administration is via the intranasal route.</a:t>
            </a:r>
          </a:p>
          <a:p>
            <a:r>
              <a:rPr lang="en-US" altLang="en-US" dirty="0">
                <a:latin typeface="Times New Roman" charset="0"/>
                <a:ea typeface="MS PGothic" charset="-128"/>
              </a:rPr>
              <a:t>              b.    The same considerations described for administering injectable naloxone apply here.</a:t>
            </a:r>
          </a:p>
          <a:p>
            <a:r>
              <a:rPr lang="en-US" altLang="en-US" dirty="0">
                <a:latin typeface="Times New Roman" charset="0"/>
                <a:ea typeface="MS PGothic" charset="-128"/>
              </a:rPr>
              <a:t>              c.     If naloxone is not available, bag-mask ventilations may be required.</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AD28E94C-D273-1C44-BC38-085F5AC3D6C2}" type="slidenum">
              <a:rPr lang="en-US" altLang="en-US" sz="1200" b="0"/>
              <a:pPr eaLnBrk="1" hangingPunct="1"/>
              <a:t>43</a:t>
            </a:fld>
            <a:endParaRPr lang="en-US" altLang="en-US" sz="1200" b="0" dirty="0"/>
          </a:p>
        </p:txBody>
      </p:sp>
    </p:spTree>
    <p:extLst>
      <p:ext uri="{BB962C8B-B14F-4D97-AF65-F5344CB8AC3E}">
        <p14:creationId xmlns:p14="http://schemas.microsoft.com/office/powerpoint/2010/main" val="2070110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Inhalation medications</a:t>
            </a:r>
            <a:endParaRPr lang="en-US" altLang="en-US" b="1" dirty="0">
              <a:latin typeface="Times New Roman" charset="0"/>
              <a:ea typeface="MS PGothic" charset="-128"/>
            </a:endParaRPr>
          </a:p>
          <a:p>
            <a:r>
              <a:rPr lang="en-US" altLang="en-US" dirty="0">
                <a:latin typeface="Times New Roman" charset="0"/>
                <a:ea typeface="MS PGothic" charset="-128"/>
              </a:rPr>
              <a:t>    1.    Oxygen</a:t>
            </a:r>
          </a:p>
          <a:p>
            <a:r>
              <a:rPr lang="en-US" altLang="en-US" dirty="0">
                <a:latin typeface="Times New Roman" charset="0"/>
                <a:ea typeface="MS PGothic" charset="-128"/>
              </a:rPr>
              <a:t>           a.    By far the most commonly administered medication in the prehospital setting</a:t>
            </a:r>
          </a:p>
          <a:p>
            <a:r>
              <a:rPr lang="en-US" altLang="en-US" dirty="0">
                <a:latin typeface="Times New Roman" charset="0"/>
                <a:ea typeface="MS PGothic" charset="-128"/>
              </a:rPr>
              <a:t>           b.   All cells, especially those in the heart and brain, need oxygen to function properly.</a:t>
            </a:r>
          </a:p>
          <a:p>
            <a:r>
              <a:rPr lang="en-US" altLang="en-US" dirty="0">
                <a:latin typeface="Times New Roman" charset="0"/>
                <a:ea typeface="MS PGothic" charset="-128"/>
              </a:rPr>
              <a:t>           c.    Generally administered:</a:t>
            </a:r>
          </a:p>
          <a:p>
            <a:r>
              <a:rPr lang="en-US" altLang="en-US" dirty="0">
                <a:latin typeface="Times New Roman" charset="0"/>
                <a:ea typeface="MS PGothic" charset="-128"/>
              </a:rPr>
              <a:t>                  i.    Via a nonrebreathing mask at 10 to 15 L/min</a:t>
            </a:r>
          </a:p>
          <a:p>
            <a:r>
              <a:rPr lang="en-US" altLang="en-US" dirty="0">
                <a:latin typeface="Times New Roman" charset="0"/>
                <a:ea typeface="MS PGothic" charset="-128"/>
              </a:rPr>
              <a:t>                  ii.   Via nasal cannula at 2 to 6 L/min</a:t>
            </a:r>
          </a:p>
          <a:p>
            <a:r>
              <a:rPr lang="en-US" altLang="en-US" dirty="0">
                <a:latin typeface="Times New Roman" charset="0"/>
                <a:ea typeface="MS PGothic" charset="-128"/>
              </a:rPr>
              <a:t>           d.    Must also provide artificial ventilations if the patient is not breathing (using a bag-mask device at 15 L/min)</a:t>
            </a:r>
          </a:p>
          <a:p>
            <a:r>
              <a:rPr lang="en-US" altLang="en-US" dirty="0">
                <a:latin typeface="Times New Roman" charset="0"/>
                <a:ea typeface="MS PGothic" charset="-128"/>
              </a:rPr>
              <a:t>           e.    Ensure that there are no open flames, lit cigarettes, or sparks in the area in which you are administering oxygen.</a:t>
            </a:r>
          </a:p>
        </p:txBody>
      </p:sp>
    </p:spTree>
    <p:extLst>
      <p:ext uri="{BB962C8B-B14F-4D97-AF65-F5344CB8AC3E}">
        <p14:creationId xmlns:p14="http://schemas.microsoft.com/office/powerpoint/2010/main" val="966221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Metered-dose inhalers and nebulizers</a:t>
            </a:r>
          </a:p>
          <a:p>
            <a:r>
              <a:rPr lang="en-US" altLang="en-US" dirty="0">
                <a:latin typeface="Times New Roman" charset="0"/>
                <a:ea typeface="MS PGothic" charset="-128"/>
              </a:rPr>
              <a:t>       a.   Used to administer liquid medications that have been turned into a fine mist by a flow of air or oxygen</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Medication is atomized, breathed into the lungs, and delivered to the alveoli</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Advantages</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Fast and relatively easy route to access. </a:t>
            </a:r>
          </a:p>
          <a:p>
            <a:r>
              <a:rPr lang="en-US" altLang="en-US" dirty="0">
                <a:latin typeface="Times New Roman" charset="0"/>
                <a:ea typeface="MS PGothic" charset="-128"/>
              </a:rPr>
              <a:t>       d.   Disadvantages</a:t>
            </a:r>
          </a:p>
          <a:p>
            <a:r>
              <a:rPr lang="en-US" altLang="en-US" dirty="0">
                <a:latin typeface="Times New Roman" charset="0"/>
                <a:ea typeface="MS PGothic" charset="-128"/>
              </a:rPr>
              <a:t>             i.   Patient needs to be cooperative and control breathing</a:t>
            </a:r>
          </a:p>
          <a:p>
            <a:r>
              <a:rPr lang="en-US" altLang="en-US" dirty="0">
                <a:latin typeface="Times New Roman" charset="0"/>
                <a:ea typeface="MS PGothic" charset="-128"/>
              </a:rPr>
              <a:t>             ii.   Cannot be used for unconscious patients</a:t>
            </a:r>
          </a:p>
          <a:p>
            <a:r>
              <a:rPr lang="en-US" altLang="en-US" dirty="0">
                <a:latin typeface="Times New Roman" charset="0"/>
                <a:ea typeface="MS PGothic" charset="-128"/>
              </a:rPr>
              <a:t>3.    Medications administered using an MDI or small-volume nebulizer (SVN)</a:t>
            </a:r>
          </a:p>
          <a:p>
            <a:r>
              <a:rPr lang="en-US" altLang="en-US" dirty="0">
                <a:latin typeface="Times New Roman" charset="0"/>
                <a:ea typeface="MS PGothic" charset="-128"/>
              </a:rPr>
              <a:t>       a.   An MDI requires a great deal of coordination to administer.</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May be difficult to achieve when a person is having trouble breathing</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20554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Use a spacer (adapter) to avoid spray misdirection.</a:t>
            </a:r>
          </a:p>
          <a:p>
            <a:r>
              <a:rPr lang="en-US" altLang="en-US" dirty="0">
                <a:latin typeface="Times New Roman" charset="0"/>
                <a:ea typeface="MS PGothic" charset="-128"/>
              </a:rPr>
              <a:t>       i.    A spacer fits over the inhaler like a sleeve.</a:t>
            </a:r>
          </a:p>
          <a:p>
            <a:r>
              <a:rPr lang="en-US" altLang="en-US" dirty="0">
                <a:latin typeface="Times New Roman" charset="0"/>
                <a:ea typeface="MS PGothic" charset="-128"/>
              </a:rPr>
              <a:t>       ii.   A spacer has an opening for the inhaler at one end and a mouthpiece on the other end.</a:t>
            </a:r>
          </a:p>
          <a:p>
            <a:r>
              <a:rPr lang="en-US" altLang="en-US" dirty="0">
                <a:latin typeface="Times New Roman" charset="0"/>
                <a:ea typeface="MS PGothic" charset="-128"/>
              </a:rPr>
              <a:t>       iii.  The patient sprays the prescribed dose into the chamber and then breathes in and out of the mouthpiece until the mist is completely inhaled.</a:t>
            </a:r>
          </a:p>
          <a:p>
            <a:r>
              <a:rPr lang="en-US" altLang="en-US" dirty="0">
                <a:latin typeface="Times New Roman" charset="0"/>
                <a:ea typeface="MS PGothic" charset="-128"/>
              </a:rPr>
              <a:t>       iv.   Spacer devices are especially useful with young children who have difficulty using an MDI.</a:t>
            </a:r>
          </a:p>
        </p:txBody>
      </p:sp>
    </p:spTree>
    <p:extLst>
      <p:ext uri="{BB962C8B-B14F-4D97-AF65-F5344CB8AC3E}">
        <p14:creationId xmlns:p14="http://schemas.microsoft.com/office/powerpoint/2010/main" val="1868165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SVNs are much easier to use than MDIs.</a:t>
            </a:r>
          </a:p>
          <a:p>
            <a:r>
              <a:rPr lang="en-US" altLang="en-US" dirty="0">
                <a:latin typeface="Times New Roman" charset="0"/>
                <a:ea typeface="MS PGothic" charset="-128"/>
              </a:rPr>
              <a:t>       i.    Take longer to deliver the medication</a:t>
            </a:r>
          </a:p>
          <a:p>
            <a:r>
              <a:rPr lang="en-US" altLang="en-US" dirty="0">
                <a:latin typeface="Times New Roman" charset="0"/>
                <a:ea typeface="MS PGothic" charset="-128"/>
              </a:rPr>
              <a:t>       ii.    Require an external air or oxygen source</a:t>
            </a:r>
          </a:p>
          <a:p>
            <a:r>
              <a:rPr lang="en-US" altLang="en-US" dirty="0">
                <a:latin typeface="Times New Roman" charset="0"/>
                <a:ea typeface="MS PGothic" charset="-128"/>
              </a:rPr>
              <a:t>       iii.   Can be more effective than an MDI in patients with moderate to severe respiratory distress. </a:t>
            </a:r>
          </a:p>
          <a:p>
            <a:r>
              <a:rPr lang="en-US" altLang="en-US" dirty="0">
                <a:latin typeface="Times New Roman" charset="0"/>
                <a:ea typeface="MS PGothic" charset="-128"/>
              </a:rPr>
              <a:t>       iv.   Can be used while a patient is on CPAP and during bag-mask ventilation</a:t>
            </a:r>
          </a:p>
          <a:p>
            <a:r>
              <a:rPr lang="en-US" altLang="en-US" dirty="0">
                <a:latin typeface="Times New Roman" charset="0"/>
                <a:ea typeface="MS PGothic" charset="-128"/>
              </a:rPr>
              <a:t>       v.    Can be easily adapted to a nonrebreathing mask</a:t>
            </a:r>
          </a:p>
          <a:p>
            <a:r>
              <a:rPr lang="en-US" altLang="en-US" dirty="0">
                <a:latin typeface="Times New Roman" charset="0"/>
                <a:ea typeface="MS PGothic" charset="-128"/>
              </a:rPr>
              <a:t>	</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C2FC7CC9-BBD8-CB42-A909-1B6A55D09F22}" type="slidenum">
              <a:rPr lang="en-US" altLang="en-US" sz="1200" b="0"/>
              <a:pPr eaLnBrk="1" hangingPunct="1"/>
              <a:t>47</a:t>
            </a:fld>
            <a:endParaRPr lang="en-US" altLang="en-US" sz="1200" b="0" dirty="0"/>
          </a:p>
        </p:txBody>
      </p:sp>
    </p:spTree>
    <p:extLst>
      <p:ext uri="{BB962C8B-B14F-4D97-AF65-F5344CB8AC3E}">
        <p14:creationId xmlns:p14="http://schemas.microsoft.com/office/powerpoint/2010/main" val="2043395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Patient Medications</a:t>
            </a:r>
          </a:p>
          <a:p>
            <a:r>
              <a:rPr lang="en-US" altLang="en-US" dirty="0">
                <a:latin typeface="Times New Roman" charset="0"/>
                <a:ea typeface="MS PGothic" charset="-128"/>
              </a:rPr>
              <a:t>A.    Patient assessment includes finding out which medications the patient is currently taking.</a:t>
            </a:r>
            <a:endParaRPr lang="en-US" altLang="en-US" b="1" dirty="0">
              <a:latin typeface="Times New Roman" charset="0"/>
              <a:ea typeface="MS PGothic" charset="-128"/>
            </a:endParaRPr>
          </a:p>
          <a:p>
            <a:r>
              <a:rPr lang="en-US" altLang="en-US" dirty="0">
                <a:latin typeface="Times New Roman" charset="0"/>
                <a:ea typeface="MS PGothic" charset="-128"/>
              </a:rPr>
              <a:t>B.    This information may provide vital clues to the patient</a:t>
            </a:r>
            <a:r>
              <a:rPr lang="ja-JP" altLang="en-US" dirty="0">
                <a:latin typeface="Times New Roman" charset="0"/>
                <a:ea typeface="MS PGothic" charset="-128"/>
              </a:rPr>
              <a:t>’</a:t>
            </a:r>
            <a:r>
              <a:rPr lang="en-US" altLang="ja-JP" dirty="0">
                <a:latin typeface="Times New Roman" charset="0"/>
                <a:ea typeface="MS PGothic" charset="-128"/>
              </a:rPr>
              <a:t>s condition.</a:t>
            </a:r>
            <a:endParaRPr lang="en-US" altLang="ja-JP" b="1" dirty="0">
              <a:latin typeface="Times New Roman" charset="0"/>
              <a:ea typeface="MS PGothic" charset="-128"/>
            </a:endParaRPr>
          </a:p>
          <a:p>
            <a:r>
              <a:rPr lang="en-US" altLang="en-US" dirty="0">
                <a:latin typeface="Times New Roman" charset="0"/>
                <a:ea typeface="MS PGothic" charset="-128"/>
              </a:rPr>
              <a:t>       1.    May help guide your treatment</a:t>
            </a:r>
          </a:p>
          <a:p>
            <a:r>
              <a:rPr lang="en-US" altLang="en-US" dirty="0">
                <a:latin typeface="Times New Roman" charset="0"/>
                <a:ea typeface="MS PGothic" charset="-128"/>
              </a:rPr>
              <a:t>       2.    May be extremely useful to the emergency department physician</a:t>
            </a:r>
          </a:p>
          <a:p>
            <a:r>
              <a:rPr lang="en-US" altLang="en-US" dirty="0">
                <a:latin typeface="Times New Roman" charset="0"/>
                <a:ea typeface="MS PGothic" charset="-128"/>
              </a:rPr>
              <a:t>       3.    Can help you determine a chronic or underlying condition when a patient is unable to relate his or her medical history</a:t>
            </a:r>
          </a:p>
          <a:p>
            <a:r>
              <a:rPr lang="en-US" altLang="en-US" dirty="0">
                <a:latin typeface="Times New Roman" charset="0"/>
                <a:ea typeface="MS PGothic" charset="-128"/>
              </a:rPr>
              <a:t>C.    Discover what the patient takes and transport the medications or a list of them with the patient to the emergency department.</a:t>
            </a:r>
            <a:endParaRPr lang="en-US" altLang="en-US" b="1" dirty="0">
              <a:latin typeface="Times New Roman" charset="0"/>
              <a:ea typeface="MS PGothic" charset="-128"/>
            </a:endParaRPr>
          </a:p>
          <a:p>
            <a:r>
              <a:rPr lang="en-US" altLang="en-US" dirty="0">
                <a:latin typeface="Times New Roman" charset="0"/>
                <a:ea typeface="MS PGothic" charset="-128"/>
              </a:rPr>
              <a:t>D.    Ask about use of any nonprescription drugs (eg, OTC, herbal, or illegal drugs).</a:t>
            </a:r>
            <a:endParaRPr lang="en-US" altLang="en-US" b="1" dirty="0">
              <a:latin typeface="Times New Roman" charset="0"/>
              <a:ea typeface="MS PGothic" charset="-128"/>
            </a:endParaRPr>
          </a:p>
        </p:txBody>
      </p:sp>
    </p:spTree>
    <p:extLst>
      <p:ext uri="{BB962C8B-B14F-4D97-AF65-F5344CB8AC3E}">
        <p14:creationId xmlns:p14="http://schemas.microsoft.com/office/powerpoint/2010/main" val="1523249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E.  Implications for EMS Providers</a:t>
            </a:r>
          </a:p>
          <a:p>
            <a:r>
              <a:rPr lang="en-US" sz="1200" b="0" kern="1200" dirty="0">
                <a:solidFill>
                  <a:schemeClr val="tx1"/>
                </a:solidFill>
                <a:effectLst/>
                <a:latin typeface="Times New Roman" pitchFamily="18" charset="0"/>
                <a:ea typeface="MS PGothic" pitchFamily="34" charset="-128"/>
                <a:cs typeface="+mn-cs"/>
              </a:rPr>
              <a:t>      1.   Do not underestimate the importance of obtaining a thorough medication history.</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2.   Medications are frequently not taken as prescribed.</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3.   Consider a patient’s medication in the context of the clinical encounter.</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4.   Patient medications may significantly alter the clinical presentation of many acute medical conditions or injuries.</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a.   Beta adrenergic blocking agents</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b.   Calcium channel blockers</a:t>
            </a:r>
            <a:endParaRPr lang="en-US" sz="1200" b="1" kern="1200" dirty="0">
              <a:solidFill>
                <a:schemeClr val="tx1"/>
              </a:solidFill>
              <a:effectLst/>
              <a:latin typeface="Times New Roman" pitchFamily="18" charset="0"/>
              <a:ea typeface="MS PGothic" pitchFamily="34" charset="-128"/>
              <a:cs typeface="+mn-cs"/>
            </a:endParaRPr>
          </a:p>
          <a:p>
            <a:r>
              <a:rPr lang="en-US" sz="1200" b="1" kern="1200" dirty="0">
                <a:solidFill>
                  <a:schemeClr val="tx1"/>
                </a:solidFill>
                <a:effectLst/>
                <a:latin typeface="Times New Roman" pitchFamily="18" charset="0"/>
                <a:ea typeface="MS PGothic" pitchFamily="34" charset="-128"/>
                <a:cs typeface="+mn-cs"/>
              </a:rPr>
              <a:t>             </a:t>
            </a:r>
            <a:r>
              <a:rPr lang="en-US" sz="1200" b="0" kern="1200" dirty="0">
                <a:solidFill>
                  <a:schemeClr val="tx1"/>
                </a:solidFill>
                <a:effectLst/>
                <a:latin typeface="Times New Roman" pitchFamily="18" charset="0"/>
                <a:ea typeface="MS PGothic" pitchFamily="34" charset="-128"/>
                <a:cs typeface="+mn-cs"/>
              </a:rPr>
              <a:t>c.   Antiplatelet and anticoagulant medications </a:t>
            </a:r>
            <a:endParaRPr lang="en-US" sz="1200" b="1" kern="1200" dirty="0">
              <a:solidFill>
                <a:schemeClr val="tx1"/>
              </a:solidFill>
              <a:effectLst/>
              <a:latin typeface="Times New Roman" pitchFamily="18" charset="0"/>
              <a:ea typeface="MS PGothic" pitchFamily="34" charset="-128"/>
              <a:cs typeface="+mn-cs"/>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753791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Medication Errors</a:t>
            </a:r>
          </a:p>
          <a:p>
            <a:r>
              <a:rPr lang="en-US" altLang="en-US" dirty="0">
                <a:latin typeface="Times New Roman" charset="0"/>
                <a:ea typeface="MS PGothic" charset="-128"/>
              </a:rPr>
              <a:t>A.    A medication error is inappropriate use of a medication that could lead to patient harm.</a:t>
            </a:r>
            <a:endParaRPr lang="en-US" altLang="en-US" b="1" dirty="0">
              <a:latin typeface="Times New Roman" charset="0"/>
              <a:ea typeface="MS PGothic" charset="-128"/>
            </a:endParaRPr>
          </a:p>
          <a:p>
            <a:pPr lvl="0"/>
            <a:r>
              <a:rPr lang="en-US" sz="1200" b="0" kern="1200" dirty="0">
                <a:solidFill>
                  <a:schemeClr val="tx1"/>
                </a:solidFill>
                <a:effectLst/>
                <a:latin typeface="Times New Roman" pitchFamily="18" charset="0"/>
                <a:ea typeface="MS PGothic" pitchFamily="34" charset="-128"/>
                <a:cs typeface="+mn-cs"/>
              </a:rPr>
              <a:t>B.   Ensure that the environment does not contribute to errors</a:t>
            </a:r>
            <a:r>
              <a:rPr lang="en-US" sz="1200" b="1" kern="1200" dirty="0">
                <a:solidFill>
                  <a:schemeClr val="tx1"/>
                </a:solidFill>
                <a:effectLst/>
                <a:latin typeface="Times New Roman" pitchFamily="18" charset="0"/>
                <a:ea typeface="MS PGothic" pitchFamily="34" charset="-128"/>
                <a:cs typeface="+mn-cs"/>
              </a:rPr>
              <a:t>.</a:t>
            </a:r>
          </a:p>
          <a:p>
            <a:pPr lvl="0"/>
            <a:r>
              <a:rPr lang="en-US" sz="1200" b="0" kern="1200" dirty="0">
                <a:solidFill>
                  <a:schemeClr val="tx1"/>
                </a:solidFill>
                <a:effectLst/>
                <a:latin typeface="Times New Roman" pitchFamily="18" charset="0"/>
                <a:ea typeface="MS PGothic" pitchFamily="34" charset="-128"/>
                <a:cs typeface="+mn-cs"/>
              </a:rPr>
              <a:t>      1.   Ensure lighting is sufficient.</a:t>
            </a:r>
            <a:endParaRPr lang="en-US" sz="1200" b="1" kern="1200" dirty="0">
              <a:solidFill>
                <a:schemeClr val="tx1"/>
              </a:solidFill>
              <a:effectLst/>
              <a:latin typeface="Times New Roman" pitchFamily="18" charset="0"/>
              <a:ea typeface="MS PGothic" pitchFamily="34" charset="-128"/>
              <a:cs typeface="+mn-cs"/>
            </a:endParaRPr>
          </a:p>
          <a:p>
            <a:pPr lvl="0"/>
            <a:r>
              <a:rPr lang="en-US" sz="1200" b="0" kern="1200" dirty="0">
                <a:solidFill>
                  <a:schemeClr val="tx1"/>
                </a:solidFill>
                <a:effectLst/>
                <a:latin typeface="Times New Roman" pitchFamily="18" charset="0"/>
                <a:ea typeface="MS PGothic" pitchFamily="34" charset="-128"/>
                <a:cs typeface="+mn-cs"/>
              </a:rPr>
              <a:t>      2.   Organize equipment.</a:t>
            </a:r>
            <a:endParaRPr lang="en-US" sz="1200" b="1" kern="1200" dirty="0">
              <a:solidFill>
                <a:schemeClr val="tx1"/>
              </a:solidFill>
              <a:effectLst/>
              <a:latin typeface="Times New Roman" pitchFamily="18" charset="0"/>
              <a:ea typeface="MS PGothic" pitchFamily="34" charset="-128"/>
              <a:cs typeface="+mn-cs"/>
            </a:endParaRPr>
          </a:p>
          <a:p>
            <a:pPr lvl="0"/>
            <a:r>
              <a:rPr lang="en-US" sz="1200" b="0" kern="1200" dirty="0">
                <a:solidFill>
                  <a:schemeClr val="tx1"/>
                </a:solidFill>
                <a:effectLst/>
                <a:latin typeface="Times New Roman" pitchFamily="18" charset="0"/>
                <a:ea typeface="MS PGothic" pitchFamily="34" charset="-128"/>
                <a:cs typeface="+mn-cs"/>
              </a:rPr>
              <a:t>      3.   Limit distractions as much as possible. </a:t>
            </a:r>
            <a:endParaRPr lang="en-US" sz="1200" b="1" kern="1200" dirty="0">
              <a:solidFill>
                <a:schemeClr val="tx1"/>
              </a:solidFill>
              <a:effectLst/>
              <a:latin typeface="Times New Roman" pitchFamily="18" charset="0"/>
              <a:ea typeface="MS PGothic" pitchFamily="34" charset="-128"/>
              <a:cs typeface="+mn-cs"/>
            </a:endParaRPr>
          </a:p>
          <a:p>
            <a:pPr lvl="0"/>
            <a:r>
              <a:rPr lang="en-US" sz="1200" b="0" kern="1200" dirty="0">
                <a:solidFill>
                  <a:schemeClr val="tx1"/>
                </a:solidFill>
                <a:effectLst/>
                <a:latin typeface="Times New Roman" pitchFamily="18" charset="0"/>
                <a:ea typeface="MS PGothic" pitchFamily="34" charset="-128"/>
                <a:cs typeface="+mn-cs"/>
              </a:rPr>
              <a:t>      4.   Consider using a “cheat sheet” to help yourself remember all crucial steps to medication administration.</a:t>
            </a:r>
            <a:endParaRPr lang="en-US" sz="1200" b="1" kern="1200" dirty="0">
              <a:solidFill>
                <a:schemeClr val="tx1"/>
              </a:solidFill>
              <a:effectLst/>
              <a:latin typeface="Times New Roman" pitchFamily="18" charset="0"/>
              <a:ea typeface="MS PGothic" pitchFamily="34" charset="-128"/>
              <a:cs typeface="+mn-cs"/>
            </a:endParaRPr>
          </a:p>
          <a:p>
            <a:r>
              <a:rPr lang="en-US" altLang="en-US" dirty="0">
                <a:latin typeface="Times New Roman" charset="0"/>
                <a:ea typeface="MS PGothic" charset="-128"/>
              </a:rPr>
              <a:t>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E22DF0B0-58FA-F642-96E1-4D5C89348215}" type="slidenum">
              <a:rPr lang="en-US" altLang="en-US" sz="1200" b="0"/>
              <a:pPr eaLnBrk="1" hangingPunct="1"/>
              <a:t>50</a:t>
            </a:fld>
            <a:endParaRPr lang="en-US" altLang="en-US" sz="1200" b="0" dirty="0"/>
          </a:p>
        </p:txBody>
      </p:sp>
    </p:spTree>
    <p:extLst>
      <p:ext uri="{BB962C8B-B14F-4D97-AF65-F5344CB8AC3E}">
        <p14:creationId xmlns:p14="http://schemas.microsoft.com/office/powerpoint/2010/main" val="109599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 Complications </a:t>
            </a:r>
          </a:p>
          <a:p>
            <a:r>
              <a:rPr lang="en-US" altLang="en-US" dirty="0">
                <a:latin typeface="Times New Roman" charset="0"/>
                <a:ea typeface="MS PGothic" charset="-128"/>
              </a:rPr>
              <a:t>• Routes of administration </a:t>
            </a:r>
          </a:p>
          <a:p>
            <a:r>
              <a:rPr lang="en-US" altLang="en-US" dirty="0">
                <a:latin typeface="Times New Roman" charset="0"/>
                <a:ea typeface="MS PGothic" charset="-128"/>
              </a:rPr>
              <a:t>• Side effects </a:t>
            </a:r>
          </a:p>
          <a:p>
            <a:r>
              <a:rPr lang="en-US" altLang="en-US" dirty="0">
                <a:latin typeface="Times New Roman" charset="0"/>
                <a:ea typeface="MS PGothic" charset="-128"/>
              </a:rPr>
              <a:t>• Interactions </a:t>
            </a:r>
          </a:p>
          <a:p>
            <a:r>
              <a:rPr lang="en-US" altLang="en-US" dirty="0">
                <a:latin typeface="Times New Roman" charset="0"/>
                <a:ea typeface="MS PGothic" charset="-128"/>
              </a:rPr>
              <a:t>• Dosages for the medications administered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943337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If a medication error does take place:</a:t>
            </a:r>
            <a:endParaRPr lang="en-US" altLang="en-US" b="1" dirty="0">
              <a:latin typeface="Times New Roman" charset="0"/>
              <a:ea typeface="MS PGothic" charset="-128"/>
            </a:endParaRPr>
          </a:p>
          <a:p>
            <a:r>
              <a:rPr lang="en-US" altLang="en-US" dirty="0">
                <a:latin typeface="Times New Roman" charset="0"/>
                <a:ea typeface="MS PGothic" charset="-128"/>
              </a:rPr>
              <a:t>       1.    Rapidly provide any appropriate patient care that is required.</a:t>
            </a:r>
            <a:endParaRPr lang="en-US" altLang="en-US" b="1" dirty="0">
              <a:latin typeface="Times New Roman" charset="0"/>
              <a:ea typeface="MS PGothic" charset="-128"/>
            </a:endParaRPr>
          </a:p>
          <a:p>
            <a:r>
              <a:rPr lang="en-US" altLang="en-US" dirty="0">
                <a:latin typeface="Times New Roman" charset="0"/>
                <a:ea typeface="MS PGothic" charset="-128"/>
              </a:rPr>
              <a:t>       2.    Notify medical control as quickly as possible.</a:t>
            </a:r>
            <a:endParaRPr lang="en-US" altLang="en-US" b="1" dirty="0">
              <a:latin typeface="Times New Roman" charset="0"/>
              <a:ea typeface="MS PGothic" charset="-128"/>
            </a:endParaRPr>
          </a:p>
          <a:p>
            <a:r>
              <a:rPr lang="en-US" altLang="en-US" dirty="0">
                <a:latin typeface="Times New Roman" charset="0"/>
                <a:ea typeface="MS PGothic" charset="-128"/>
              </a:rPr>
              <a:t>       3.    Follow your local protocols.</a:t>
            </a:r>
            <a:endParaRPr lang="en-US" altLang="en-US" b="1" dirty="0">
              <a:latin typeface="Times New Roman" charset="0"/>
              <a:ea typeface="MS PGothic" charset="-128"/>
            </a:endParaRPr>
          </a:p>
          <a:p>
            <a:r>
              <a:rPr lang="en-US" altLang="en-US" dirty="0">
                <a:latin typeface="Times New Roman" charset="0"/>
                <a:ea typeface="MS PGothic" charset="-128"/>
              </a:rPr>
              <a:t>       4.    Document the incident thoroughly, accurately, and honestly.</a:t>
            </a:r>
            <a:endParaRPr lang="en-US" altLang="en-US" b="1" dirty="0">
              <a:latin typeface="Times New Roman" charset="0"/>
              <a:ea typeface="MS PGothic" charset="-128"/>
            </a:endParaRPr>
          </a:p>
          <a:p>
            <a:r>
              <a:rPr lang="en-US" altLang="en-US" dirty="0">
                <a:latin typeface="Times New Roman" charset="0"/>
                <a:ea typeface="MS PGothic" charset="-128"/>
              </a:rPr>
              <a:t>       5.    Talk with your partner, supervisor, or medical director.</a:t>
            </a:r>
            <a:endParaRPr lang="en-US" altLang="en-US" b="1" dirty="0">
              <a:latin typeface="Times New Roman" charset="0"/>
              <a:ea typeface="MS PGothic" charset="-128"/>
            </a:endParaRPr>
          </a:p>
          <a:p>
            <a:r>
              <a:rPr lang="en-US" altLang="en-US" dirty="0">
                <a:latin typeface="Times New Roman" charset="0"/>
                <a:ea typeface="MS PGothic" charset="-128"/>
              </a:rPr>
              <a:t>              a.    Opportunities to learn</a:t>
            </a:r>
            <a:endParaRPr lang="en-US" altLang="en-US" b="1" dirty="0">
              <a:latin typeface="Times New Roman" charset="0"/>
              <a:ea typeface="MS PGothic" charset="-128"/>
            </a:endParaRPr>
          </a:p>
          <a:p>
            <a:r>
              <a:rPr lang="en-US" altLang="en-US" dirty="0">
                <a:latin typeface="Times New Roman" charset="0"/>
                <a:ea typeface="MS PGothic" charset="-128"/>
              </a:rPr>
              <a:t>              b.    Identify areas to target during quality improvement</a:t>
            </a:r>
            <a:endParaRPr lang="en-US" altLang="en-US" b="1"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85EC74EC-454B-2A4D-8B7F-6725519DA5E2}" type="slidenum">
              <a:rPr lang="en-US" altLang="en-US" sz="1200" b="0"/>
              <a:pPr eaLnBrk="1" hangingPunct="1"/>
              <a:t>51</a:t>
            </a:fld>
            <a:endParaRPr lang="en-US" altLang="en-US" sz="1200" b="0" dirty="0"/>
          </a:p>
        </p:txBody>
      </p:sp>
    </p:spTree>
    <p:extLst>
      <p:ext uri="{BB962C8B-B14F-4D97-AF65-F5344CB8AC3E}">
        <p14:creationId xmlns:p14="http://schemas.microsoft.com/office/powerpoint/2010/main" val="1373631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748606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17773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429005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24178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7064815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97620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24721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16078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64412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Medications are an important intervention available to you as an EMT.</a:t>
            </a:r>
            <a:endParaRPr lang="en-US" altLang="en-US" b="1" dirty="0">
              <a:latin typeface="Times New Roman" charset="0"/>
              <a:ea typeface="MS PGothic" charset="-128"/>
            </a:endParaRPr>
          </a:p>
          <a:p>
            <a:r>
              <a:rPr lang="en-US" altLang="en-US" dirty="0">
                <a:latin typeface="Times New Roman" charset="0"/>
                <a:ea typeface="MS PGothic" charset="-128"/>
              </a:rPr>
              <a:t>B.    Used appropriately, medications may alleviate pain and improve a patient</a:t>
            </a:r>
            <a:r>
              <a:rPr lang="ja-JP" altLang="en-US" dirty="0">
                <a:latin typeface="Times New Roman" charset="0"/>
                <a:ea typeface="MS PGothic" charset="-128"/>
              </a:rPr>
              <a:t>’</a:t>
            </a:r>
            <a:r>
              <a:rPr lang="en-US" altLang="ja-JP" dirty="0">
                <a:latin typeface="Times New Roman" charset="0"/>
                <a:ea typeface="MS PGothic" charset="-128"/>
              </a:rPr>
              <a:t>s condition.</a:t>
            </a:r>
            <a:endParaRPr lang="en-US" altLang="ja-JP" b="1" dirty="0">
              <a:latin typeface="Times New Roman" charset="0"/>
              <a:ea typeface="MS PGothic" charset="-128"/>
            </a:endParaRPr>
          </a:p>
          <a:p>
            <a:r>
              <a:rPr lang="en-US" altLang="en-US" dirty="0">
                <a:latin typeface="Times New Roman" charset="0"/>
                <a:ea typeface="MS PGothic" charset="-128"/>
              </a:rPr>
              <a:t>C.    Failure to administer medications safely and competently can lead to serious consequences for the patient, including death.</a:t>
            </a:r>
            <a:endParaRPr lang="en-US" altLang="en-US" b="1" dirty="0">
              <a:latin typeface="Times New Roman"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9439710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729336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351469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745850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6196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576243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54936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754316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733889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059875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5334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II. How Medications Work</a:t>
            </a:r>
          </a:p>
          <a:p>
            <a:r>
              <a:rPr lang="en-US" altLang="en-US" dirty="0">
                <a:latin typeface="Times New Roman" charset="0"/>
                <a:ea typeface="MS PGothic" charset="-128"/>
              </a:rPr>
              <a:t>A.    Medical definitions</a:t>
            </a:r>
            <a:endParaRPr lang="en-US" altLang="en-US" b="1" dirty="0">
              <a:latin typeface="Times New Roman" charset="0"/>
              <a:ea typeface="MS PGothic" charset="-128"/>
            </a:endParaRPr>
          </a:p>
          <a:p>
            <a:r>
              <a:rPr lang="en-US" altLang="en-US" dirty="0">
                <a:latin typeface="Times New Roman" charset="0"/>
                <a:ea typeface="MS PGothic" charset="-128"/>
              </a:rPr>
              <a:t>       1.    Pharmacology: the science of drugs, including their ingredients, preparation, uses, and actions on the body</a:t>
            </a:r>
          </a:p>
          <a:p>
            <a:r>
              <a:rPr lang="en-US" altLang="en-US" dirty="0">
                <a:latin typeface="Times New Roman" charset="0"/>
                <a:ea typeface="MS PGothic" charset="-128"/>
              </a:rPr>
              <a:t>       2.    Medication: a substance used to treat or prevent disease or relieve pain</a:t>
            </a:r>
          </a:p>
          <a:p>
            <a:r>
              <a:rPr lang="en-US" altLang="en-US" dirty="0">
                <a:latin typeface="Times New Roman" charset="0"/>
                <a:ea typeface="MS PGothic" charset="-128"/>
              </a:rPr>
              <a:t>       3.    Pharmacodynamics: the process by which medication works on the body</a:t>
            </a:r>
          </a:p>
          <a:p>
            <a:r>
              <a:rPr lang="en-US" altLang="en-US" dirty="0">
                <a:latin typeface="Times New Roman" charset="0"/>
                <a:ea typeface="MS PGothic" charset="-128"/>
              </a:rPr>
              <a:t>             a.   A medication can either produce an effect or block the receptors to prevent other   chemicals or medications from binding.</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9802788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923143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325327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26149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344288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658115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188752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539982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149546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770870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9967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Agonist: medication that causes stimulation of receptors</a:t>
            </a:r>
          </a:p>
          <a:p>
            <a:r>
              <a:rPr lang="en-US" altLang="en-US" dirty="0">
                <a:latin typeface="Times New Roman" charset="0"/>
                <a:ea typeface="MS PGothic" charset="-128"/>
              </a:rPr>
              <a:t>5.    Antagonist: medication that binds to a receptor and blocks other medications or chemicals from attaching</a:t>
            </a:r>
          </a:p>
          <a:p>
            <a:r>
              <a:rPr lang="en-US" altLang="en-US" dirty="0">
                <a:latin typeface="Times New Roman" charset="0"/>
                <a:ea typeface="MS PGothic" charset="-128"/>
              </a:rPr>
              <a:t>6.    Dose: the amount of the medication that is given, which depends on:</a:t>
            </a:r>
          </a:p>
          <a:p>
            <a:r>
              <a:rPr lang="en-US" altLang="en-US" dirty="0">
                <a:latin typeface="Times New Roman" charset="0"/>
                <a:ea typeface="MS PGothic" charset="-128"/>
              </a:rPr>
              <a:t>       a.    Patient</a:t>
            </a:r>
            <a:r>
              <a:rPr lang="ja-JP" altLang="en-US" dirty="0">
                <a:latin typeface="Times New Roman" charset="0"/>
                <a:ea typeface="MS PGothic" charset="-128"/>
              </a:rPr>
              <a:t>’</a:t>
            </a:r>
            <a:r>
              <a:rPr lang="en-US" altLang="ja-JP" dirty="0">
                <a:latin typeface="Times New Roman" charset="0"/>
                <a:ea typeface="MS PGothic" charset="-128"/>
              </a:rPr>
              <a:t>s weight</a:t>
            </a:r>
          </a:p>
          <a:p>
            <a:r>
              <a:rPr lang="en-US" altLang="en-US" dirty="0">
                <a:latin typeface="Times New Roman" charset="0"/>
                <a:ea typeface="MS PGothic" charset="-128"/>
              </a:rPr>
              <a:t>       b.    Patient</a:t>
            </a:r>
            <a:r>
              <a:rPr lang="ja-JP" altLang="en-US" dirty="0">
                <a:latin typeface="Times New Roman" charset="0"/>
                <a:ea typeface="MS PGothic" charset="-128"/>
              </a:rPr>
              <a:t>’</a:t>
            </a:r>
            <a:r>
              <a:rPr lang="en-US" altLang="ja-JP" dirty="0">
                <a:latin typeface="Times New Roman" charset="0"/>
                <a:ea typeface="MS PGothic" charset="-128"/>
              </a:rPr>
              <a:t>s age</a:t>
            </a:r>
          </a:p>
          <a:p>
            <a:r>
              <a:rPr lang="en-US" altLang="en-US" dirty="0">
                <a:latin typeface="Times New Roman" charset="0"/>
                <a:ea typeface="MS PGothic" charset="-128"/>
              </a:rPr>
              <a:t>       c.    Desired action of the medication</a:t>
            </a:r>
          </a:p>
          <a:p>
            <a:r>
              <a:rPr lang="en-US" altLang="en-US" dirty="0">
                <a:latin typeface="Times New Roman" charset="0"/>
                <a:ea typeface="MS PGothic" charset="-128"/>
              </a:rPr>
              <a:t>7.    Action: the therapeutic effect that a medication is expected to have on the body</a:t>
            </a:r>
          </a:p>
        </p:txBody>
      </p:sp>
    </p:spTree>
    <p:extLst>
      <p:ext uri="{BB962C8B-B14F-4D97-AF65-F5344CB8AC3E}">
        <p14:creationId xmlns:p14="http://schemas.microsoft.com/office/powerpoint/2010/main" val="8454573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92923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1282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8.   Pharmacokinetics: actions of the body upon the medication (or chemical)</a:t>
            </a:r>
          </a:p>
          <a:p>
            <a:r>
              <a:rPr lang="en-US" sz="1200" kern="1200" dirty="0">
                <a:solidFill>
                  <a:schemeClr val="tx1"/>
                </a:solidFill>
                <a:effectLst/>
                <a:latin typeface="Times New Roman" pitchFamily="18" charset="0"/>
                <a:ea typeface="MS PGothic" pitchFamily="34" charset="-128"/>
                <a:cs typeface="+mn-cs"/>
              </a:rPr>
              <a:t>      a.   Onset of action: time from medication administration until clinical effects occur.</a:t>
            </a:r>
          </a:p>
          <a:p>
            <a:r>
              <a:rPr lang="en-US" sz="1200" kern="1200" dirty="0">
                <a:solidFill>
                  <a:schemeClr val="tx1"/>
                </a:solidFill>
                <a:effectLst/>
                <a:latin typeface="Times New Roman" pitchFamily="18" charset="0"/>
                <a:ea typeface="MS PGothic" pitchFamily="34" charset="-128"/>
                <a:cs typeface="+mn-cs"/>
              </a:rPr>
              <a:t>      b.   Duration: length of time that clinical effects persist.</a:t>
            </a:r>
          </a:p>
          <a:p>
            <a:r>
              <a:rPr lang="en-US" sz="1200" kern="1200" dirty="0">
                <a:solidFill>
                  <a:schemeClr val="tx1"/>
                </a:solidFill>
                <a:effectLst/>
                <a:latin typeface="Times New Roman" pitchFamily="18" charset="0"/>
                <a:ea typeface="MS PGothic" pitchFamily="34" charset="-128"/>
                <a:cs typeface="+mn-cs"/>
              </a:rPr>
              <a:t>      c.   Elimination: how medications or chemicals are removed from the body.</a:t>
            </a:r>
          </a:p>
          <a:p>
            <a:r>
              <a:rPr lang="en-US" sz="1200" kern="1200" dirty="0">
                <a:solidFill>
                  <a:schemeClr val="tx1"/>
                </a:solidFill>
                <a:effectLst/>
                <a:latin typeface="Times New Roman" pitchFamily="18" charset="0"/>
                <a:ea typeface="MS PGothic" pitchFamily="34" charset="-128"/>
                <a:cs typeface="+mn-cs"/>
              </a:rPr>
              <a:t>      d.   Peak: the point or period when the maximum clinical effect is achieved.</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07659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86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3" r:id="rId12"/>
    <p:sldLayoutId id="2147483664" r:id="rId13"/>
    <p:sldLayoutId id="2147483665" r:id="rId14"/>
    <p:sldLayoutId id="2147483667" r:id="rId15"/>
    <p:sldLayoutId id="2147483668" r:id="rId16"/>
    <p:sldLayoutId id="2147483669" r:id="rId17"/>
    <p:sldLayoutId id="2147483671" r:id="rId18"/>
    <p:sldLayoutId id="2147483672" r:id="rId19"/>
    <p:sldLayoutId id="2147483673" r:id="rId20"/>
    <p:sldLayoutId id="2147483675" r:id="rId21"/>
    <p:sldLayoutId id="2147483676" r:id="rId22"/>
    <p:sldLayoutId id="2147483677" r:id="rId23"/>
    <p:sldLayoutId id="2147483678" r:id="rId24"/>
    <p:sldLayoutId id="2147483679" r:id="rId25"/>
    <p:sldLayoutId id="2147483680" r:id="rId26"/>
    <p:sldLayoutId id="2147483681" r:id="rId27"/>
    <p:sldLayoutId id="2147483683" r:id="rId28"/>
    <p:sldLayoutId id="2147483684" r:id="rId29"/>
    <p:sldLayoutId id="2147483685" r:id="rId30"/>
    <p:sldLayoutId id="2147483686" r:id="rId31"/>
    <p:sldLayoutId id="2147483687" r:id="rId32"/>
    <p:sldLayoutId id="2147483688" r:id="rId33"/>
    <p:sldLayoutId id="2147483690" r:id="rId34"/>
    <p:sldLayoutId id="2147483691" r:id="rId35"/>
    <p:sldLayoutId id="2147483692" r:id="rId36"/>
    <p:sldLayoutId id="2147483694" r:id="rId37"/>
    <p:sldLayoutId id="2147483695" r:id="rId38"/>
    <p:sldLayoutId id="2147483696"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1.xml"/><Relationship Id="rId1" Type="http://schemas.openxmlformats.org/officeDocument/2006/relationships/tags" Target="../tags/tag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5.xml"/><Relationship Id="rId1" Type="http://schemas.openxmlformats.org/officeDocument/2006/relationships/tags" Target="../tags/tag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8.xml"/><Relationship Id="rId1" Type="http://schemas.openxmlformats.org/officeDocument/2006/relationships/tags" Target="../tags/tag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1.xml"/><Relationship Id="rId1" Type="http://schemas.openxmlformats.org/officeDocument/2006/relationships/tags" Target="../tags/tag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4.xml"/><Relationship Id="rId1" Type="http://schemas.openxmlformats.org/officeDocument/2006/relationships/tags" Target="../tags/tag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6.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7.xml"/><Relationship Id="rId1" Type="http://schemas.openxmlformats.org/officeDocument/2006/relationships/tags" Target="../tags/tag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12</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pPr>
            <a:r>
              <a:rPr lang="en-US" altLang="en-US" dirty="0"/>
              <a:t>Principles of Pharmacology</a:t>
            </a:r>
          </a:p>
        </p:txBody>
      </p:sp>
      <p:pic>
        <p:nvPicPr>
          <p:cNvPr id="5" name="Picture 4">
            <a:extLst>
              <a:ext uri="{FF2B5EF4-FFF2-40B4-BE49-F238E27FC236}">
                <a16:creationId xmlns:a16="http://schemas.microsoft.com/office/drawing/2014/main" id="{72745D91-033E-FE49-8C69-8A2627DA3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1931"/>
            <a:ext cx="5618285" cy="6854138"/>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How Medications Work </a:t>
            </a:r>
            <a:r>
              <a:rPr lang="en-US" altLang="en-US" sz="2000" b="0" dirty="0"/>
              <a:t>(3 of 5)</a:t>
            </a:r>
          </a:p>
        </p:txBody>
      </p:sp>
      <p:sp>
        <p:nvSpPr>
          <p:cNvPr id="13315" name="Content Placeholder 2"/>
          <p:cNvSpPr>
            <a:spLocks noGrp="1"/>
          </p:cNvSpPr>
          <p:nvPr>
            <p:ph type="body" idx="1"/>
          </p:nvPr>
        </p:nvSpPr>
        <p:spPr/>
        <p:txBody>
          <a:bodyPr rIns="228600"/>
          <a:lstStyle/>
          <a:p>
            <a:pPr>
              <a:spcBef>
                <a:spcPct val="35000"/>
              </a:spcBef>
            </a:pPr>
            <a:r>
              <a:rPr lang="en-US" altLang="en-US" dirty="0"/>
              <a:t>Pharmacokinetics: actions of the body upon the medication or chemical</a:t>
            </a:r>
          </a:p>
          <a:p>
            <a:pPr lvl="1">
              <a:spcBef>
                <a:spcPct val="35000"/>
              </a:spcBef>
            </a:pPr>
            <a:r>
              <a:rPr lang="en-US" altLang="en-US" dirty="0"/>
              <a:t>Onset of action</a:t>
            </a:r>
          </a:p>
          <a:p>
            <a:pPr lvl="1">
              <a:spcBef>
                <a:spcPct val="35000"/>
              </a:spcBef>
            </a:pPr>
            <a:r>
              <a:rPr lang="en-US" altLang="en-US" dirty="0"/>
              <a:t>Duration</a:t>
            </a:r>
          </a:p>
          <a:p>
            <a:pPr lvl="1">
              <a:spcBef>
                <a:spcPct val="35000"/>
              </a:spcBef>
            </a:pPr>
            <a:r>
              <a:rPr lang="en-US" altLang="en-US" dirty="0"/>
              <a:t>Elimination </a:t>
            </a:r>
          </a:p>
          <a:p>
            <a:pPr lvl="1">
              <a:spcBef>
                <a:spcPct val="35000"/>
              </a:spcBef>
            </a:pPr>
            <a:r>
              <a:rPr lang="en-US" altLang="en-US" dirty="0"/>
              <a:t>Peak</a:t>
            </a:r>
          </a:p>
        </p:txBody>
      </p:sp>
    </p:spTree>
    <p:extLst>
      <p:ext uri="{BB962C8B-B14F-4D97-AF65-F5344CB8AC3E}">
        <p14:creationId xmlns:p14="http://schemas.microsoft.com/office/powerpoint/2010/main" val="7729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How Medications Work </a:t>
            </a:r>
            <a:r>
              <a:rPr lang="en-US" altLang="en-US" sz="2000" b="0" dirty="0"/>
              <a:t>(4 of 5)</a:t>
            </a:r>
          </a:p>
        </p:txBody>
      </p:sp>
      <p:sp>
        <p:nvSpPr>
          <p:cNvPr id="13315" name="Content Placeholder 2"/>
          <p:cNvSpPr>
            <a:spLocks noGrp="1"/>
          </p:cNvSpPr>
          <p:nvPr>
            <p:ph type="body" idx="1"/>
          </p:nvPr>
        </p:nvSpPr>
        <p:spPr/>
        <p:txBody>
          <a:bodyPr rIns="228600"/>
          <a:lstStyle/>
          <a:p>
            <a:pPr>
              <a:spcBef>
                <a:spcPct val="35000"/>
              </a:spcBef>
            </a:pPr>
            <a:r>
              <a:rPr lang="en-US" altLang="en-US" dirty="0"/>
              <a:t>Factors affecting how a medication works:</a:t>
            </a:r>
          </a:p>
          <a:p>
            <a:pPr lvl="1">
              <a:spcBef>
                <a:spcPct val="35000"/>
              </a:spcBef>
            </a:pPr>
            <a:r>
              <a:rPr lang="en-US" altLang="en-US" dirty="0"/>
              <a:t>Route of administration</a:t>
            </a:r>
          </a:p>
          <a:p>
            <a:pPr lvl="1">
              <a:spcBef>
                <a:spcPct val="35000"/>
              </a:spcBef>
            </a:pPr>
            <a:r>
              <a:rPr lang="en-US" altLang="en-US" dirty="0"/>
              <a:t>Shock states</a:t>
            </a:r>
          </a:p>
        </p:txBody>
      </p:sp>
    </p:spTree>
    <p:extLst>
      <p:ext uri="{BB962C8B-B14F-4D97-AF65-F5344CB8AC3E}">
        <p14:creationId xmlns:p14="http://schemas.microsoft.com/office/powerpoint/2010/main" val="174321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How Medications Work </a:t>
            </a:r>
            <a:r>
              <a:rPr lang="en-US" altLang="en-US" sz="2000" b="0" dirty="0"/>
              <a:t>(5 of 5)</a:t>
            </a:r>
          </a:p>
        </p:txBody>
      </p:sp>
      <p:sp>
        <p:nvSpPr>
          <p:cNvPr id="14339" name="Content Placeholder 2"/>
          <p:cNvSpPr>
            <a:spLocks noGrp="1"/>
          </p:cNvSpPr>
          <p:nvPr>
            <p:ph type="body" idx="1"/>
          </p:nvPr>
        </p:nvSpPr>
        <p:spPr/>
        <p:txBody>
          <a:bodyPr rIns="228600"/>
          <a:lstStyle/>
          <a:p>
            <a:pPr>
              <a:spcBef>
                <a:spcPct val="35000"/>
              </a:spcBef>
            </a:pPr>
            <a:r>
              <a:rPr lang="en-US" altLang="en-US" dirty="0"/>
              <a:t>Indications: reasons or conditions</a:t>
            </a:r>
          </a:p>
          <a:p>
            <a:pPr>
              <a:spcBef>
                <a:spcPct val="35000"/>
              </a:spcBef>
            </a:pPr>
            <a:r>
              <a:rPr lang="en-US" altLang="en-US" dirty="0"/>
              <a:t>Contraindications: harmful effects</a:t>
            </a:r>
          </a:p>
          <a:p>
            <a:pPr lvl="1">
              <a:spcBef>
                <a:spcPct val="35000"/>
              </a:spcBef>
            </a:pPr>
            <a:r>
              <a:rPr lang="en-US" altLang="en-US" dirty="0"/>
              <a:t>Absolute</a:t>
            </a:r>
          </a:p>
          <a:p>
            <a:pPr lvl="1">
              <a:spcBef>
                <a:spcPct val="35000"/>
              </a:spcBef>
            </a:pPr>
            <a:r>
              <a:rPr lang="en-US" altLang="en-US" dirty="0"/>
              <a:t>Relative</a:t>
            </a:r>
          </a:p>
          <a:p>
            <a:pPr>
              <a:spcBef>
                <a:spcPct val="35000"/>
              </a:spcBef>
            </a:pPr>
            <a:r>
              <a:rPr lang="en-US" altLang="en-US" dirty="0"/>
              <a:t>Adverse effects</a:t>
            </a:r>
          </a:p>
          <a:p>
            <a:pPr lvl="1">
              <a:spcBef>
                <a:spcPct val="35000"/>
              </a:spcBef>
            </a:pPr>
            <a:r>
              <a:rPr lang="en-US" altLang="en-US" dirty="0"/>
              <a:t>Unintended effects</a:t>
            </a:r>
          </a:p>
          <a:p>
            <a:pPr lvl="1">
              <a:spcBef>
                <a:spcPct val="35000"/>
              </a:spcBef>
            </a:pPr>
            <a:r>
              <a:rPr lang="en-US" altLang="en-US" dirty="0"/>
              <a:t>Untoward effects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dirty="0"/>
              <a:t>Medication Names </a:t>
            </a:r>
            <a:r>
              <a:rPr lang="en-US" altLang="en-US" sz="2000" b="0" dirty="0"/>
              <a:t>(1 of 2)</a:t>
            </a:r>
          </a:p>
        </p:txBody>
      </p:sp>
      <p:sp>
        <p:nvSpPr>
          <p:cNvPr id="15363" name="Content Placeholder 2"/>
          <p:cNvSpPr>
            <a:spLocks noGrp="1"/>
          </p:cNvSpPr>
          <p:nvPr>
            <p:ph type="body" idx="1"/>
          </p:nvPr>
        </p:nvSpPr>
        <p:spPr/>
        <p:txBody>
          <a:bodyPr rIns="228600"/>
          <a:lstStyle/>
          <a:p>
            <a:pPr eaLnBrk="1" hangingPunct="1">
              <a:spcBef>
                <a:spcPct val="35000"/>
              </a:spcBef>
            </a:pPr>
            <a:r>
              <a:rPr lang="en-US" altLang="en-US" dirty="0"/>
              <a:t>Generic name: a simple, clear, nonproprietary name</a:t>
            </a:r>
          </a:p>
          <a:p>
            <a:pPr lvl="1" eaLnBrk="1" hangingPunct="1">
              <a:spcBef>
                <a:spcPct val="35000"/>
              </a:spcBef>
            </a:pPr>
            <a:r>
              <a:rPr lang="en-US" altLang="en-US" dirty="0"/>
              <a:t>Example: ibuprofen</a:t>
            </a:r>
          </a:p>
          <a:p>
            <a:pPr eaLnBrk="1" hangingPunct="1">
              <a:spcBef>
                <a:spcPct val="35000"/>
              </a:spcBef>
            </a:pPr>
            <a:r>
              <a:rPr lang="en-US" altLang="en-US" dirty="0"/>
              <a:t>Trade name: manufacturer’s brand name</a:t>
            </a:r>
          </a:p>
          <a:p>
            <a:pPr lvl="1" eaLnBrk="1" hangingPunct="1">
              <a:spcBef>
                <a:spcPct val="35000"/>
              </a:spcBef>
            </a:pPr>
            <a:r>
              <a:rPr lang="en-US" altLang="en-US" dirty="0"/>
              <a:t>One drug may have more than one trade name.</a:t>
            </a:r>
          </a:p>
          <a:p>
            <a:pPr lvl="1" eaLnBrk="1" hangingPunct="1">
              <a:spcBef>
                <a:spcPct val="35000"/>
              </a:spcBef>
            </a:pPr>
            <a:r>
              <a:rPr lang="en-US" altLang="en-US" dirty="0"/>
              <a:t>Example: Tylenol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Medication Names </a:t>
            </a:r>
            <a:r>
              <a:rPr lang="en-US" altLang="en-US" sz="2000" b="0" dirty="0"/>
              <a:t>(2 of 2)</a:t>
            </a:r>
          </a:p>
        </p:txBody>
      </p:sp>
      <p:sp>
        <p:nvSpPr>
          <p:cNvPr id="16387" name="Content Placeholder 2"/>
          <p:cNvSpPr>
            <a:spLocks noGrp="1"/>
          </p:cNvSpPr>
          <p:nvPr>
            <p:ph type="body" idx="1"/>
          </p:nvPr>
        </p:nvSpPr>
        <p:spPr/>
        <p:txBody>
          <a:bodyPr rIns="228600"/>
          <a:lstStyle/>
          <a:p>
            <a:pPr>
              <a:spcBef>
                <a:spcPct val="35000"/>
              </a:spcBef>
            </a:pPr>
            <a:r>
              <a:rPr lang="en-US" altLang="en-US" dirty="0"/>
              <a:t>Prescription medications</a:t>
            </a:r>
          </a:p>
          <a:p>
            <a:pPr>
              <a:spcBef>
                <a:spcPct val="35000"/>
              </a:spcBef>
            </a:pPr>
            <a:r>
              <a:rPr lang="en-US" altLang="en-US" dirty="0"/>
              <a:t>Over-the-counter (OTC) medications</a:t>
            </a:r>
          </a:p>
          <a:p>
            <a:pPr>
              <a:spcBef>
                <a:spcPct val="35000"/>
              </a:spcBef>
            </a:pPr>
            <a:r>
              <a:rPr lang="en-US" altLang="en-US" dirty="0"/>
              <a:t>Recreational drugs</a:t>
            </a:r>
          </a:p>
          <a:p>
            <a:pPr>
              <a:spcBef>
                <a:spcPct val="35000"/>
              </a:spcBef>
            </a:pPr>
            <a:r>
              <a:rPr lang="en-US" altLang="en-US" dirty="0"/>
              <a:t>Herbal remedies</a:t>
            </a:r>
          </a:p>
          <a:p>
            <a:pPr>
              <a:spcBef>
                <a:spcPct val="35000"/>
              </a:spcBef>
            </a:pPr>
            <a:r>
              <a:rPr lang="en-US" altLang="en-US" dirty="0"/>
              <a:t>Enhancement drugs</a:t>
            </a:r>
          </a:p>
          <a:p>
            <a:pPr>
              <a:spcBef>
                <a:spcPct val="35000"/>
              </a:spcBef>
            </a:pPr>
            <a:r>
              <a:rPr lang="en-US" altLang="en-US" dirty="0"/>
              <a:t>Vitamin supplements</a:t>
            </a:r>
          </a:p>
          <a:p>
            <a:pPr>
              <a:spcBef>
                <a:spcPct val="35000"/>
              </a:spcBef>
            </a:pPr>
            <a:r>
              <a:rPr lang="en-US" altLang="en-US" dirty="0"/>
              <a:t>Alternative medicines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pPr>
            <a:r>
              <a:rPr lang="en-US" altLang="en-US" dirty="0"/>
              <a:t>Routes of Administration </a:t>
            </a:r>
            <a:r>
              <a:rPr lang="en-US" altLang="en-US" sz="2000" b="0" dirty="0"/>
              <a:t>(1 of 5)</a:t>
            </a:r>
          </a:p>
        </p:txBody>
      </p:sp>
      <p:sp>
        <p:nvSpPr>
          <p:cNvPr id="17411" name="Content Placeholder 2"/>
          <p:cNvSpPr>
            <a:spLocks noGrp="1"/>
          </p:cNvSpPr>
          <p:nvPr>
            <p:ph type="body" idx="1"/>
          </p:nvPr>
        </p:nvSpPr>
        <p:spPr/>
        <p:txBody>
          <a:bodyPr rIns="228600"/>
          <a:lstStyle/>
          <a:p>
            <a:pPr eaLnBrk="1" hangingPunct="1">
              <a:spcBef>
                <a:spcPct val="35000"/>
              </a:spcBef>
            </a:pPr>
            <a:r>
              <a:rPr lang="en-US" altLang="en-US" dirty="0"/>
              <a:t>Enteral medications enter the body through the digestive system.</a:t>
            </a:r>
          </a:p>
          <a:p>
            <a:pPr eaLnBrk="1" hangingPunct="1">
              <a:spcBef>
                <a:spcPct val="35000"/>
              </a:spcBef>
            </a:pPr>
            <a:r>
              <a:rPr lang="en-US" altLang="en-US" dirty="0"/>
              <a:t>Parenteral medications enter the body by some other means.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pPr>
            <a:r>
              <a:rPr lang="en-US" altLang="en-US" dirty="0"/>
              <a:t>Routes of Administration </a:t>
            </a:r>
            <a:r>
              <a:rPr lang="en-US" altLang="en-US" sz="2000" b="0" dirty="0"/>
              <a:t>(2 of 5)</a:t>
            </a:r>
          </a:p>
        </p:txBody>
      </p:sp>
      <p:sp>
        <p:nvSpPr>
          <p:cNvPr id="18435" name="Content Placeholder 2"/>
          <p:cNvSpPr>
            <a:spLocks noGrp="1"/>
          </p:cNvSpPr>
          <p:nvPr>
            <p:ph type="body" idx="1"/>
          </p:nvPr>
        </p:nvSpPr>
        <p:spPr/>
        <p:txBody>
          <a:bodyPr rIns="228600"/>
          <a:lstStyle/>
          <a:p>
            <a:pPr eaLnBrk="1" hangingPunct="1">
              <a:spcBef>
                <a:spcPct val="35000"/>
              </a:spcBef>
            </a:pPr>
            <a:r>
              <a:rPr lang="en-US" altLang="en-US" dirty="0"/>
              <a:t>Absorption is the process by which medications travel through body tissues to the bloodstream.</a:t>
            </a:r>
          </a:p>
          <a:p>
            <a:pPr eaLnBrk="1" hangingPunct="1">
              <a:spcBef>
                <a:spcPct val="35000"/>
              </a:spcBef>
            </a:pPr>
            <a:r>
              <a:rPr lang="en-US" altLang="en-US" dirty="0"/>
              <a:t>Common routes of administration:</a:t>
            </a:r>
          </a:p>
          <a:p>
            <a:pPr lvl="1" eaLnBrk="1" hangingPunct="1">
              <a:spcBef>
                <a:spcPct val="35000"/>
              </a:spcBef>
            </a:pPr>
            <a:r>
              <a:rPr lang="en-US" altLang="en-US" dirty="0"/>
              <a:t>Per rectum (PR): by rectum</a:t>
            </a:r>
          </a:p>
          <a:p>
            <a:pPr lvl="1" eaLnBrk="1" hangingPunct="1">
              <a:spcBef>
                <a:spcPct val="35000"/>
              </a:spcBef>
            </a:pPr>
            <a:r>
              <a:rPr lang="en-US" altLang="en-US" dirty="0"/>
              <a:t>Oral or per os (PO): by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dirty="0"/>
              <a:t>Routes of Administration </a:t>
            </a:r>
            <a:r>
              <a:rPr lang="en-US" altLang="en-US" sz="2000" b="0" dirty="0"/>
              <a:t>(3 of 5)</a:t>
            </a:r>
          </a:p>
        </p:txBody>
      </p:sp>
      <p:sp>
        <p:nvSpPr>
          <p:cNvPr id="19459" name="Content Placeholder 2"/>
          <p:cNvSpPr>
            <a:spLocks noGrp="1"/>
          </p:cNvSpPr>
          <p:nvPr>
            <p:ph type="body" idx="1"/>
          </p:nvPr>
        </p:nvSpPr>
        <p:spPr/>
        <p:txBody>
          <a:bodyPr rIns="228600"/>
          <a:lstStyle/>
          <a:p>
            <a:pPr eaLnBrk="1" hangingPunct="1">
              <a:spcBef>
                <a:spcPct val="35000"/>
              </a:spcBef>
            </a:pPr>
            <a:r>
              <a:rPr lang="en-US" altLang="en-US" dirty="0"/>
              <a:t>Common routes of administration (cont’d):</a:t>
            </a:r>
          </a:p>
          <a:p>
            <a:pPr lvl="1">
              <a:spcBef>
                <a:spcPct val="35000"/>
              </a:spcBef>
            </a:pPr>
            <a:r>
              <a:rPr lang="en-US" altLang="en-US" dirty="0"/>
              <a:t>Intravenous (IV): into the vein</a:t>
            </a:r>
          </a:p>
          <a:p>
            <a:pPr lvl="1">
              <a:spcBef>
                <a:spcPct val="35000"/>
              </a:spcBef>
            </a:pPr>
            <a:r>
              <a:rPr lang="en-US" altLang="en-US" dirty="0"/>
              <a:t>Intraosseous (IO): into the bone</a:t>
            </a:r>
          </a:p>
          <a:p>
            <a:pPr lvl="1">
              <a:spcBef>
                <a:spcPct val="35000"/>
              </a:spcBef>
            </a:pPr>
            <a:r>
              <a:rPr lang="en-US" altLang="en-US" dirty="0"/>
              <a:t>Subcutaneous (SC): beneath the skin</a:t>
            </a:r>
          </a:p>
          <a:p>
            <a:pPr lvl="1">
              <a:spcBef>
                <a:spcPct val="35000"/>
              </a:spcBef>
            </a:pPr>
            <a:r>
              <a:rPr lang="en-US" altLang="en-US" dirty="0"/>
              <a:t>Intramuscular (IM): into the muscle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Routes of Administration </a:t>
            </a:r>
            <a:r>
              <a:rPr lang="en-US" altLang="en-US" sz="2000" b="0" dirty="0"/>
              <a:t>(4 of 5)</a:t>
            </a:r>
          </a:p>
        </p:txBody>
      </p:sp>
      <p:sp>
        <p:nvSpPr>
          <p:cNvPr id="20483" name="Content Placeholder 2"/>
          <p:cNvSpPr>
            <a:spLocks noGrp="1"/>
          </p:cNvSpPr>
          <p:nvPr>
            <p:ph type="body" idx="1"/>
          </p:nvPr>
        </p:nvSpPr>
        <p:spPr/>
        <p:txBody>
          <a:bodyPr rIns="228600"/>
          <a:lstStyle/>
          <a:p>
            <a:pPr eaLnBrk="1" hangingPunct="1">
              <a:spcBef>
                <a:spcPct val="35000"/>
              </a:spcBef>
            </a:pPr>
            <a:r>
              <a:rPr lang="en-US" altLang="en-US" dirty="0"/>
              <a:t>Common routes of administration (cont’d):</a:t>
            </a:r>
          </a:p>
          <a:p>
            <a:pPr lvl="1">
              <a:spcBef>
                <a:spcPct val="35000"/>
              </a:spcBef>
            </a:pPr>
            <a:r>
              <a:rPr lang="en-US" altLang="en-US" dirty="0"/>
              <a:t>Inhalation: inhaled into the lungs</a:t>
            </a:r>
          </a:p>
          <a:p>
            <a:pPr lvl="1">
              <a:spcBef>
                <a:spcPct val="35000"/>
              </a:spcBef>
            </a:pPr>
            <a:r>
              <a:rPr lang="en-US" altLang="en-US" dirty="0"/>
              <a:t>Sublingual (SL): under the tongue</a:t>
            </a:r>
          </a:p>
          <a:p>
            <a:pPr lvl="1">
              <a:spcBef>
                <a:spcPct val="35000"/>
              </a:spcBef>
            </a:pPr>
            <a:r>
              <a:rPr lang="en-US" altLang="en-US" dirty="0"/>
              <a:t>Transcutaneous (transdermal): through the skin</a:t>
            </a:r>
          </a:p>
          <a:p>
            <a:pPr lvl="1">
              <a:spcBef>
                <a:spcPct val="35000"/>
              </a:spcBef>
            </a:pPr>
            <a:r>
              <a:rPr lang="en-US" altLang="en-US" dirty="0"/>
              <a:t>Intranasal (IN): into the nostril via a mucosal atomizer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a:lnSpc>
                <a:spcPct val="85000"/>
              </a:lnSpc>
            </a:pPr>
            <a:r>
              <a:rPr lang="en-US" altLang="en-US" dirty="0"/>
              <a:t>Routes of Administration </a:t>
            </a:r>
            <a:r>
              <a:rPr lang="en-US" altLang="en-US" sz="2000" b="0" dirty="0"/>
              <a:t>(5 of 5)</a:t>
            </a:r>
          </a:p>
        </p:txBody>
      </p:sp>
      <p:pic>
        <p:nvPicPr>
          <p:cNvPr id="1026" name="Picture 2" descr="The table shows two columns and ten rows and two sections with the following heads: Enteral and parenteral. The column headers are route and rate. Under the section enteral the row entries are as follows: Row 1. Sublingual (S L), Rapid. Row 2. Per rectum (P R), Rapid. Row 3. By mouth (P O), Slow. Under the section parenteral the row entries are as follows: Row 4. Intravenous (I V), Immediate. Row 5. Intraosseous (I O), Immediate. Row 6. Inhalation, Rapid. Row 7. Intranasal (I N), Rapid. Row 8. Intramuscular (I M), Moderate. Row 9. Subcutaneous, Slow. Row 10. Transcutaneous, Slow.&#10;" title="A table is titled routes of administration and rates of absor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402543"/>
            <a:ext cx="4191000" cy="5272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5)</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dirty="0"/>
              <a:t>Pharmacology</a:t>
            </a:r>
          </a:p>
          <a:p>
            <a:pPr marL="0" indent="0" eaLnBrk="1" hangingPunct="1">
              <a:spcBef>
                <a:spcPct val="35000"/>
              </a:spcBef>
              <a:buFontTx/>
              <a:buNone/>
            </a:pPr>
            <a:r>
              <a:rPr lang="en-US" altLang="en-US" dirty="0"/>
              <a:t>Applies fundamental knowledge of the medications that the EMT may assist/administer to a patient during an emergency.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pPr>
            <a:r>
              <a:rPr lang="en-US" altLang="en-US" dirty="0"/>
              <a:t>Medication Forms</a:t>
            </a:r>
            <a:endParaRPr lang="en-US" altLang="en-US" sz="2800" b="0" dirty="0"/>
          </a:p>
        </p:txBody>
      </p:sp>
      <p:sp>
        <p:nvSpPr>
          <p:cNvPr id="22531" name="Content Placeholder 2"/>
          <p:cNvSpPr>
            <a:spLocks noGrp="1"/>
          </p:cNvSpPr>
          <p:nvPr>
            <p:ph type="body" idx="1"/>
          </p:nvPr>
        </p:nvSpPr>
        <p:spPr/>
        <p:txBody>
          <a:bodyPr rIns="228600"/>
          <a:lstStyle/>
          <a:p>
            <a:pPr>
              <a:spcBef>
                <a:spcPct val="35000"/>
              </a:spcBef>
            </a:pPr>
            <a:r>
              <a:rPr lang="en-US" altLang="en-US" dirty="0"/>
              <a:t>The form of medication usually dictates the route of administration.</a:t>
            </a:r>
          </a:p>
          <a:p>
            <a:pPr>
              <a:spcBef>
                <a:spcPct val="35000"/>
              </a:spcBef>
            </a:pPr>
            <a:r>
              <a:rPr lang="en-US" altLang="en-US" dirty="0"/>
              <a:t>The manufacturer chooses the form to ensure:</a:t>
            </a:r>
          </a:p>
          <a:p>
            <a:pPr lvl="1">
              <a:spcBef>
                <a:spcPct val="35000"/>
              </a:spcBef>
            </a:pPr>
            <a:r>
              <a:rPr lang="en-US" altLang="en-US" dirty="0"/>
              <a:t>Proper route of administration</a:t>
            </a:r>
          </a:p>
          <a:p>
            <a:pPr lvl="1">
              <a:spcBef>
                <a:spcPct val="35000"/>
              </a:spcBef>
            </a:pPr>
            <a:r>
              <a:rPr lang="en-US" altLang="en-US" dirty="0"/>
              <a:t>Timing of the medication’s release into the bloodstream</a:t>
            </a:r>
          </a:p>
          <a:p>
            <a:pPr lvl="1">
              <a:spcBef>
                <a:spcPct val="35000"/>
              </a:spcBef>
            </a:pPr>
            <a:r>
              <a:rPr lang="en-US" altLang="en-US" dirty="0"/>
              <a:t>Effects on the target organs or body systems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dirty="0"/>
              <a:t>Tablets and Capsules</a:t>
            </a:r>
          </a:p>
        </p:txBody>
      </p:sp>
      <p:sp>
        <p:nvSpPr>
          <p:cNvPr id="24579" name="Content Placeholder 2"/>
          <p:cNvSpPr>
            <a:spLocks noGrp="1"/>
          </p:cNvSpPr>
          <p:nvPr>
            <p:ph type="body" idx="1"/>
          </p:nvPr>
        </p:nvSpPr>
        <p:spPr/>
        <p:txBody>
          <a:bodyPr rIns="228600"/>
          <a:lstStyle/>
          <a:p>
            <a:pPr eaLnBrk="1" hangingPunct="1">
              <a:spcBef>
                <a:spcPct val="35000"/>
              </a:spcBef>
            </a:pPr>
            <a:r>
              <a:rPr lang="en-US" altLang="en-US" dirty="0"/>
              <a:t>Capsules are gelatin shells filled with powdered or liquid medication.</a:t>
            </a:r>
          </a:p>
          <a:p>
            <a:pPr eaLnBrk="1" hangingPunct="1">
              <a:spcBef>
                <a:spcPct val="35000"/>
              </a:spcBef>
            </a:pPr>
            <a:r>
              <a:rPr lang="en-US" altLang="en-US" dirty="0"/>
              <a:t>Tablets often contain other materials that are mixed with the medication and compressed.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dirty="0"/>
              <a:t>Solutions and Suspensions </a:t>
            </a:r>
            <a:endParaRPr lang="en-US" altLang="en-US" sz="2800" b="0" dirty="0"/>
          </a:p>
        </p:txBody>
      </p:sp>
      <p:sp>
        <p:nvSpPr>
          <p:cNvPr id="25603" name="Content Placeholder 2"/>
          <p:cNvSpPr>
            <a:spLocks noGrp="1"/>
          </p:cNvSpPr>
          <p:nvPr>
            <p:ph type="body" idx="1"/>
            <p:custDataLst>
              <p:tags r:id="rId1"/>
            </p:custDataLst>
          </p:nvPr>
        </p:nvSpPr>
        <p:spPr/>
        <p:txBody>
          <a:bodyPr rIns="228600"/>
          <a:lstStyle/>
          <a:p>
            <a:pPr eaLnBrk="1" hangingPunct="1">
              <a:spcBef>
                <a:spcPct val="35000"/>
              </a:spcBef>
            </a:pPr>
            <a:r>
              <a:rPr lang="en-US" altLang="en-US" dirty="0"/>
              <a:t>A solution is a liquid mixture of substances.</a:t>
            </a:r>
          </a:p>
          <a:p>
            <a:pPr lvl="1" eaLnBrk="1" hangingPunct="1">
              <a:spcBef>
                <a:spcPct val="35000"/>
              </a:spcBef>
            </a:pPr>
            <a:r>
              <a:rPr lang="en-US" altLang="en-US" dirty="0"/>
              <a:t>Will not separate by filtering or letting it stand</a:t>
            </a:r>
          </a:p>
          <a:p>
            <a:pPr lvl="1" eaLnBrk="1" hangingPunct="1">
              <a:spcBef>
                <a:spcPct val="35000"/>
              </a:spcBef>
            </a:pPr>
            <a:r>
              <a:rPr lang="en-US" altLang="en-US" dirty="0"/>
              <a:t>Can be given as an IV, IM, or SC injection</a:t>
            </a:r>
          </a:p>
          <a:p>
            <a:pPr eaLnBrk="1" hangingPunct="1">
              <a:spcBef>
                <a:spcPct val="35000"/>
              </a:spcBef>
            </a:pPr>
            <a:r>
              <a:rPr lang="en-US" altLang="en-US" dirty="0"/>
              <a:t>A suspension is substance that does not dissolve well in liquids.</a:t>
            </a:r>
          </a:p>
          <a:p>
            <a:pPr lvl="1" eaLnBrk="1" hangingPunct="1">
              <a:spcBef>
                <a:spcPct val="35000"/>
              </a:spcBef>
            </a:pPr>
            <a:r>
              <a:rPr lang="en-US" altLang="en-US" dirty="0"/>
              <a:t>Will separate if it stands or is filtered.</a:t>
            </a:r>
          </a:p>
          <a:p>
            <a:pPr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dirty="0"/>
              <a:t>Metered-Dose Inhalers </a:t>
            </a:r>
            <a:endParaRPr lang="en-US" altLang="en-US" sz="2800" dirty="0"/>
          </a:p>
        </p:txBody>
      </p:sp>
      <p:sp>
        <p:nvSpPr>
          <p:cNvPr id="27651" name="Content Placeholder 2"/>
          <p:cNvSpPr>
            <a:spLocks noGrp="1"/>
          </p:cNvSpPr>
          <p:nvPr>
            <p:ph type="body" idx="1"/>
          </p:nvPr>
        </p:nvSpPr>
        <p:spPr>
          <a:xfrm>
            <a:off x="914400" y="1447800"/>
            <a:ext cx="5384800" cy="4800600"/>
          </a:xfrm>
        </p:spPr>
        <p:txBody>
          <a:bodyPr rIns="228600"/>
          <a:lstStyle/>
          <a:p>
            <a:pPr eaLnBrk="1" hangingPunct="1">
              <a:spcBef>
                <a:spcPct val="35000"/>
              </a:spcBef>
            </a:pPr>
            <a:r>
              <a:rPr lang="en-US" altLang="en-US" dirty="0"/>
              <a:t>Liquids or solids broken into small enough droplets or particles may be inhaled.</a:t>
            </a:r>
          </a:p>
          <a:p>
            <a:pPr eaLnBrk="1" hangingPunct="1">
              <a:spcBef>
                <a:spcPct val="35000"/>
              </a:spcBef>
            </a:pPr>
            <a:r>
              <a:rPr lang="en-US" altLang="en-US" dirty="0"/>
              <a:t>A metered-dose inhaler (MDI) directs such substances through mouth into lungs.</a:t>
            </a:r>
          </a:p>
          <a:p>
            <a:pPr eaLnBrk="1" hangingPunct="1">
              <a:spcBef>
                <a:spcPct val="35000"/>
              </a:spcBef>
            </a:pPr>
            <a:r>
              <a:rPr lang="en-US" altLang="en-US" dirty="0"/>
              <a:t>Delivers the same amount each time</a:t>
            </a:r>
            <a:endParaRPr lang="en-US" altLang="en-US" b="1" dirty="0">
              <a:solidFill>
                <a:srgbClr val="FFFFFF"/>
              </a:solidFill>
            </a:endParaRPr>
          </a:p>
        </p:txBody>
      </p:sp>
      <p:pic>
        <p:nvPicPr>
          <p:cNvPr id="2050" name="Picture 2" descr="A photo shows an inhal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35813"/>
            <a:ext cx="4381500" cy="31732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43650" y="4747139"/>
            <a:ext cx="4781550" cy="1200329"/>
          </a:xfrm>
          <a:prstGeom prst="rect">
            <a:avLst/>
          </a:prstGeom>
        </p:spPr>
        <p:txBody>
          <a:bodyPr wrap="square">
            <a:spAutoFit/>
          </a:bodyPr>
          <a:lstStyle/>
          <a:p>
            <a:r>
              <a:rPr lang="en-US" b="1" dirty="0"/>
              <a:t>FIGURE 12-2 </a:t>
            </a:r>
            <a:r>
              <a:rPr lang="en-US" dirty="0"/>
              <a:t>Some medications are inhaled into the lungs with a metered-dose inhaler so that they can be absorbed into the bloodstream near the site of desired action more quickly.</a:t>
            </a:r>
          </a:p>
        </p:txBody>
      </p:sp>
      <p:sp>
        <p:nvSpPr>
          <p:cNvPr id="3" name="Rectangle 2"/>
          <p:cNvSpPr/>
          <p:nvPr/>
        </p:nvSpPr>
        <p:spPr>
          <a:xfrm>
            <a:off x="6343650" y="590353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pPr>
            <a:r>
              <a:rPr lang="en-US" altLang="en-US" dirty="0"/>
              <a:t>Topical Medications</a:t>
            </a:r>
          </a:p>
        </p:txBody>
      </p:sp>
      <p:sp>
        <p:nvSpPr>
          <p:cNvPr id="28675" name="Content Placeholder 2"/>
          <p:cNvSpPr>
            <a:spLocks noGrp="1"/>
          </p:cNvSpPr>
          <p:nvPr>
            <p:ph type="body" idx="1"/>
          </p:nvPr>
        </p:nvSpPr>
        <p:spPr/>
        <p:txBody>
          <a:bodyPr rIns="228600"/>
          <a:lstStyle/>
          <a:p>
            <a:pPr eaLnBrk="1" hangingPunct="1">
              <a:spcBef>
                <a:spcPct val="35000"/>
              </a:spcBef>
            </a:pPr>
            <a:r>
              <a:rPr lang="en-US" altLang="en-US" dirty="0"/>
              <a:t>Include lotions, creams, and ointments</a:t>
            </a:r>
          </a:p>
          <a:p>
            <a:pPr eaLnBrk="1" hangingPunct="1">
              <a:spcBef>
                <a:spcPct val="35000"/>
              </a:spcBef>
            </a:pPr>
            <a:r>
              <a:rPr lang="en-US" altLang="en-US" dirty="0"/>
              <a:t>Applied to skin surface and affect only that area</a:t>
            </a:r>
          </a:p>
          <a:p>
            <a:pPr>
              <a:spcBef>
                <a:spcPct val="35000"/>
              </a:spcBef>
            </a:pPr>
            <a:r>
              <a:rPr lang="en-US" altLang="en-US" dirty="0"/>
              <a:t>Examples</a:t>
            </a:r>
          </a:p>
          <a:p>
            <a:pPr lvl="1">
              <a:spcBef>
                <a:spcPct val="35000"/>
              </a:spcBef>
            </a:pPr>
            <a:r>
              <a:rPr lang="en-US" altLang="en-US" dirty="0"/>
              <a:t>	Lotion: calamine lotion</a:t>
            </a:r>
          </a:p>
          <a:p>
            <a:pPr lvl="1">
              <a:spcBef>
                <a:spcPct val="35000"/>
              </a:spcBef>
            </a:pPr>
            <a:r>
              <a:rPr lang="en-US" altLang="en-US" dirty="0"/>
              <a:t>	Cream: hydrocortisone cream</a:t>
            </a:r>
          </a:p>
          <a:p>
            <a:pPr lvl="1">
              <a:spcBef>
                <a:spcPct val="35000"/>
              </a:spcBef>
            </a:pPr>
            <a:r>
              <a:rPr lang="en-US" altLang="en-US" dirty="0"/>
              <a:t>	Ointment: Neosporin ointment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pPr>
            <a:r>
              <a:rPr lang="en-US" altLang="en-US" dirty="0"/>
              <a:t>Transcutaneous Medications </a:t>
            </a:r>
            <a:endParaRPr lang="en-US" altLang="en-US" sz="2800" b="0" dirty="0"/>
          </a:p>
        </p:txBody>
      </p:sp>
      <p:sp>
        <p:nvSpPr>
          <p:cNvPr id="29699" name="Content Placeholder 2"/>
          <p:cNvSpPr>
            <a:spLocks noGrp="1"/>
          </p:cNvSpPr>
          <p:nvPr>
            <p:ph type="body" idx="1"/>
          </p:nvPr>
        </p:nvSpPr>
        <p:spPr/>
        <p:txBody>
          <a:bodyPr rIns="228600"/>
          <a:lstStyle/>
          <a:p>
            <a:pPr eaLnBrk="1" hangingPunct="1">
              <a:spcBef>
                <a:spcPct val="35000"/>
              </a:spcBef>
            </a:pPr>
            <a:r>
              <a:rPr lang="en-US" altLang="en-US" dirty="0"/>
              <a:t>Designed to be absorbed through the skin</a:t>
            </a:r>
          </a:p>
          <a:p>
            <a:pPr eaLnBrk="1" hangingPunct="1">
              <a:spcBef>
                <a:spcPct val="35000"/>
              </a:spcBef>
            </a:pPr>
            <a:r>
              <a:rPr lang="en-US" altLang="en-US" dirty="0"/>
              <a:t>Also referred to as transdermal</a:t>
            </a:r>
          </a:p>
          <a:p>
            <a:pPr eaLnBrk="1" hangingPunct="1">
              <a:spcBef>
                <a:spcPct val="35000"/>
              </a:spcBef>
            </a:pPr>
            <a:r>
              <a:rPr lang="en-US" altLang="en-US" dirty="0"/>
              <a:t>May have systemic effects</a:t>
            </a:r>
          </a:p>
          <a:p>
            <a:pPr eaLnBrk="1" hangingPunct="1">
              <a:spcBef>
                <a:spcPct val="35000"/>
              </a:spcBef>
            </a:pPr>
            <a:r>
              <a:rPr lang="en-US" altLang="en-US" dirty="0"/>
              <a:t>If you touch the medication with your skin, you will absorb it just like the patient.</a:t>
            </a:r>
          </a:p>
          <a:p>
            <a:pPr eaLnBrk="1" hangingPunct="1">
              <a:spcBef>
                <a:spcPct val="35000"/>
              </a:spcBef>
            </a:pPr>
            <a:endParaRPr lang="en-US" altLang="en-US" dirty="0">
              <a:solidFill>
                <a:srgbClr val="FF0000"/>
              </a:solidFill>
            </a:endParaRPr>
          </a:p>
          <a:p>
            <a:pPr marL="0" indent="0" eaLnBrk="1" hangingPunct="1">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pPr>
            <a:r>
              <a:rPr lang="en-US" altLang="en-US" dirty="0"/>
              <a:t>Gels</a:t>
            </a:r>
          </a:p>
        </p:txBody>
      </p:sp>
      <p:sp>
        <p:nvSpPr>
          <p:cNvPr id="31747" name="Content Placeholder 2"/>
          <p:cNvSpPr>
            <a:spLocks noGrp="1"/>
          </p:cNvSpPr>
          <p:nvPr>
            <p:ph type="body" idx="1"/>
          </p:nvPr>
        </p:nvSpPr>
        <p:spPr>
          <a:xfrm>
            <a:off x="914400" y="1447800"/>
            <a:ext cx="5588000" cy="4800600"/>
          </a:xfrm>
        </p:spPr>
        <p:txBody>
          <a:bodyPr rIns="228600"/>
          <a:lstStyle/>
          <a:p>
            <a:pPr eaLnBrk="1" hangingPunct="1">
              <a:spcBef>
                <a:spcPct val="35000"/>
              </a:spcBef>
            </a:pPr>
            <a:r>
              <a:rPr lang="en-US" altLang="en-US" dirty="0"/>
              <a:t>Semiliquid</a:t>
            </a:r>
          </a:p>
          <a:p>
            <a:pPr eaLnBrk="1" hangingPunct="1">
              <a:spcBef>
                <a:spcPct val="35000"/>
              </a:spcBef>
            </a:pPr>
            <a:r>
              <a:rPr lang="en-US" altLang="en-US" dirty="0"/>
              <a:t>Administered in capsules or through plastic tubes</a:t>
            </a:r>
          </a:p>
          <a:p>
            <a:pPr eaLnBrk="1" hangingPunct="1">
              <a:spcBef>
                <a:spcPct val="35000"/>
              </a:spcBef>
            </a:pPr>
            <a:r>
              <a:rPr lang="en-US" altLang="en-US" dirty="0"/>
              <a:t>Example: oral glucose for patient with diabetes</a:t>
            </a:r>
          </a:p>
        </p:txBody>
      </p:sp>
      <p:pic>
        <p:nvPicPr>
          <p:cNvPr id="3074" name="Picture 2" descr="A photo shows a gel tube and a tablet container of oral glucos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574800"/>
            <a:ext cx="4457700" cy="3472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62700" y="5104754"/>
            <a:ext cx="4972050" cy="646331"/>
          </a:xfrm>
          <a:prstGeom prst="rect">
            <a:avLst/>
          </a:prstGeom>
        </p:spPr>
        <p:txBody>
          <a:bodyPr wrap="square">
            <a:spAutoFit/>
          </a:bodyPr>
          <a:lstStyle/>
          <a:p>
            <a:r>
              <a:rPr lang="en-US" b="1" dirty="0"/>
              <a:t>FIGURE 12-4 </a:t>
            </a:r>
            <a:r>
              <a:rPr lang="en-US" dirty="0"/>
              <a:t>Oral glucose, used in diabetic emergencies, is available in gel and tablet forms.</a:t>
            </a:r>
          </a:p>
        </p:txBody>
      </p:sp>
      <p:sp>
        <p:nvSpPr>
          <p:cNvPr id="3" name="Rectangle 2"/>
          <p:cNvSpPr/>
          <p:nvPr/>
        </p:nvSpPr>
        <p:spPr>
          <a:xfrm>
            <a:off x="6362700" y="573988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lnSpc>
                <a:spcPct val="85000"/>
              </a:lnSpc>
            </a:pPr>
            <a:r>
              <a:rPr lang="en-US" altLang="en-US" dirty="0"/>
              <a:t>Gases for Inhalation</a:t>
            </a:r>
          </a:p>
        </p:txBody>
      </p:sp>
      <p:sp>
        <p:nvSpPr>
          <p:cNvPr id="32771" name="Content Placeholder 2"/>
          <p:cNvSpPr>
            <a:spLocks noGrp="1"/>
          </p:cNvSpPr>
          <p:nvPr>
            <p:ph type="body" idx="1"/>
          </p:nvPr>
        </p:nvSpPr>
        <p:spPr/>
        <p:txBody>
          <a:bodyPr rIns="228600"/>
          <a:lstStyle/>
          <a:p>
            <a:pPr>
              <a:spcBef>
                <a:spcPct val="35000"/>
              </a:spcBef>
            </a:pPr>
            <a:r>
              <a:rPr lang="en-US" altLang="en-US" dirty="0"/>
              <a:t>Usually delivered through a nonrebreathing mask or nasal cannula</a:t>
            </a:r>
          </a:p>
          <a:p>
            <a:pPr>
              <a:spcBef>
                <a:spcPct val="35000"/>
              </a:spcBef>
            </a:pPr>
            <a:r>
              <a:rPr lang="en-US" altLang="en-US" dirty="0"/>
              <a:t>Outside the operating room, most commonly used is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dirty="0"/>
              <a:t>General Steps in Administering Medication </a:t>
            </a:r>
            <a:r>
              <a:rPr lang="en-US" altLang="en-US" sz="2000" b="0" dirty="0"/>
              <a:t>(1 of 2)</a:t>
            </a:r>
          </a:p>
        </p:txBody>
      </p:sp>
      <p:sp>
        <p:nvSpPr>
          <p:cNvPr id="33795" name="Content Placeholder 2"/>
          <p:cNvSpPr>
            <a:spLocks noGrp="1"/>
          </p:cNvSpPr>
          <p:nvPr>
            <p:ph type="body" idx="1"/>
          </p:nvPr>
        </p:nvSpPr>
        <p:spPr/>
        <p:txBody>
          <a:bodyPr rIns="228600"/>
          <a:lstStyle/>
          <a:p>
            <a:pPr eaLnBrk="1" hangingPunct="1">
              <a:spcBef>
                <a:spcPct val="35000"/>
              </a:spcBef>
            </a:pPr>
            <a:r>
              <a:rPr lang="en-US" altLang="en-US" dirty="0"/>
              <a:t>Medications should be administered only under the authorization of medical control.</a:t>
            </a:r>
          </a:p>
          <a:p>
            <a:pPr eaLnBrk="1" hangingPunct="1">
              <a:spcBef>
                <a:spcPct val="35000"/>
              </a:spcBef>
            </a:pPr>
            <a:r>
              <a:rPr lang="en-US" altLang="en-US" dirty="0"/>
              <a:t>Follow the “rights” of medication administration.</a:t>
            </a:r>
          </a:p>
          <a:p>
            <a:pPr eaLnBrk="1" hangingPunct="1">
              <a:spcBef>
                <a:spcPct val="35000"/>
              </a:spcBef>
            </a:pPr>
            <a:r>
              <a:rPr lang="en-US" altLang="en-US" dirty="0"/>
              <a:t>Medication errors almost always result from failure to follow these “rights.”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pPr eaLnBrk="1" hangingPunct="1">
              <a:lnSpc>
                <a:spcPct val="85000"/>
              </a:lnSpc>
            </a:pPr>
            <a:r>
              <a:rPr lang="en-US" altLang="en-US" dirty="0"/>
              <a:t>General Steps in Administering Medication </a:t>
            </a:r>
            <a:r>
              <a:rPr lang="en-US" altLang="en-US" sz="2000" b="0" dirty="0"/>
              <a:t>(2 of 2)</a:t>
            </a:r>
          </a:p>
        </p:txBody>
      </p:sp>
      <p:pic>
        <p:nvPicPr>
          <p:cNvPr id="4098" name="Picture 2" descr="The table list the following items: Right patient. Right medication and indication. Right dose. Right route. Right time. Right education. Right to refuse. Right response and evaluation. Right documentation.&#10;" title="A table is titled the “rights” of medication admini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2" y="1552417"/>
            <a:ext cx="5333998" cy="5050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5)</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Principles of Pharmacology</a:t>
            </a:r>
          </a:p>
          <a:p>
            <a:pPr eaLnBrk="1" hangingPunct="1">
              <a:spcBef>
                <a:spcPct val="35000"/>
              </a:spcBef>
            </a:pPr>
            <a:r>
              <a:rPr lang="en-US" altLang="en-US" dirty="0"/>
              <a:t>Medication safety</a:t>
            </a:r>
          </a:p>
          <a:p>
            <a:pPr eaLnBrk="1" hangingPunct="1">
              <a:spcBef>
                <a:spcPct val="35000"/>
              </a:spcBef>
            </a:pPr>
            <a:r>
              <a:rPr lang="en-US" altLang="en-US" dirty="0"/>
              <a:t>Kinds of medications used during an emergency</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pPr>
            <a:r>
              <a:rPr lang="en-US" altLang="en-US" dirty="0"/>
              <a:t>Medication Administration and the EMT</a:t>
            </a:r>
            <a:endParaRPr lang="en-US" altLang="en-US" sz="2800" b="0" dirty="0"/>
          </a:p>
        </p:txBody>
      </p:sp>
      <p:sp>
        <p:nvSpPr>
          <p:cNvPr id="36867" name="Content Placeholder 2"/>
          <p:cNvSpPr>
            <a:spLocks noGrp="1"/>
          </p:cNvSpPr>
          <p:nvPr>
            <p:ph type="body" idx="1"/>
          </p:nvPr>
        </p:nvSpPr>
        <p:spPr/>
        <p:txBody>
          <a:bodyPr rIns="228600"/>
          <a:lstStyle/>
          <a:p>
            <a:pPr eaLnBrk="1" hangingPunct="1">
              <a:spcBef>
                <a:spcPct val="35000"/>
              </a:spcBef>
            </a:pPr>
            <a:r>
              <a:rPr lang="en-US" altLang="en-US" dirty="0"/>
              <a:t>Circumstances in which medications may be administered:</a:t>
            </a:r>
          </a:p>
          <a:p>
            <a:pPr lvl="1" eaLnBrk="1" hangingPunct="1">
              <a:spcBef>
                <a:spcPct val="35000"/>
              </a:spcBef>
            </a:pPr>
            <a:r>
              <a:rPr lang="en-US" altLang="en-US" dirty="0"/>
              <a:t>Peer-assisted administration</a:t>
            </a:r>
          </a:p>
          <a:p>
            <a:pPr lvl="1" eaLnBrk="1" hangingPunct="1">
              <a:spcBef>
                <a:spcPct val="35000"/>
              </a:spcBef>
            </a:pPr>
            <a:r>
              <a:rPr lang="en-US" altLang="en-US" dirty="0"/>
              <a:t>Patient-assisted administration</a:t>
            </a:r>
          </a:p>
          <a:p>
            <a:pPr lvl="1" eaLnBrk="1" hangingPunct="1">
              <a:spcBef>
                <a:spcPct val="35000"/>
              </a:spcBef>
            </a:pPr>
            <a:r>
              <a:rPr lang="en-US" altLang="en-US" dirty="0"/>
              <a:t>EMT-administered medications</a:t>
            </a:r>
          </a:p>
          <a:p>
            <a:pPr eaLnBrk="1" hangingPunct="1">
              <a:spcBef>
                <a:spcPct val="35000"/>
              </a:spcBef>
            </a:pPr>
            <a:r>
              <a:rPr lang="en-US" altLang="en-US" dirty="0"/>
              <a:t>Determined by:</a:t>
            </a:r>
          </a:p>
          <a:p>
            <a:pPr lvl="1" eaLnBrk="1" hangingPunct="1">
              <a:spcBef>
                <a:spcPct val="35000"/>
              </a:spcBef>
            </a:pPr>
            <a:r>
              <a:rPr lang="en-US" altLang="en-US" dirty="0"/>
              <a:t>State and local protocols</a:t>
            </a:r>
          </a:p>
          <a:p>
            <a:pPr lvl="1" eaLnBrk="1" hangingPunct="1">
              <a:spcBef>
                <a:spcPct val="35000"/>
              </a:spcBef>
            </a:pPr>
            <a:r>
              <a:rPr lang="en-US" altLang="en-US" dirty="0"/>
              <a:t>Medical control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pPr>
            <a:r>
              <a:rPr lang="en-US" altLang="en-US" dirty="0"/>
              <a:t>Oral Medications </a:t>
            </a:r>
            <a:r>
              <a:rPr lang="en-US" altLang="en-US" sz="2000" b="0" dirty="0"/>
              <a:t>(1 of 3)</a:t>
            </a:r>
          </a:p>
        </p:txBody>
      </p:sp>
      <p:sp>
        <p:nvSpPr>
          <p:cNvPr id="39939" name="Content Placeholder 2"/>
          <p:cNvSpPr>
            <a:spLocks noGrp="1"/>
          </p:cNvSpPr>
          <p:nvPr>
            <p:ph type="body" idx="1"/>
          </p:nvPr>
        </p:nvSpPr>
        <p:spPr>
          <a:xfrm>
            <a:off x="6096000" y="1447800"/>
            <a:ext cx="5181600" cy="4800600"/>
          </a:xfrm>
        </p:spPr>
        <p:txBody>
          <a:bodyPr rIns="228600"/>
          <a:lstStyle/>
          <a:p>
            <a:pPr eaLnBrk="1" hangingPunct="1">
              <a:spcBef>
                <a:spcPct val="35000"/>
              </a:spcBef>
            </a:pPr>
            <a:r>
              <a:rPr lang="en-US" altLang="en-US" dirty="0"/>
              <a:t>Confirm that the patient has a patent airway and is able to swallow, and then instruct the patient to swallow or chew the medication. </a:t>
            </a:r>
          </a:p>
          <a:p>
            <a:pPr lvl="1">
              <a:spcBef>
                <a:spcPct val="35000"/>
              </a:spcBef>
            </a:pPr>
            <a:endParaRPr lang="en-US" altLang="en-US" dirty="0"/>
          </a:p>
        </p:txBody>
      </p:sp>
      <p:pic>
        <p:nvPicPr>
          <p:cNvPr id="5122" name="Picture 2" descr="A photo shows an old woman with her hand on her chest being offered table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517650"/>
            <a:ext cx="3695700" cy="356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6800" y="5138116"/>
            <a:ext cx="4695371" cy="646331"/>
          </a:xfrm>
          <a:prstGeom prst="rect">
            <a:avLst/>
          </a:prstGeom>
        </p:spPr>
        <p:txBody>
          <a:bodyPr wrap="square">
            <a:spAutoFit/>
          </a:bodyPr>
          <a:lstStyle/>
          <a:p>
            <a:r>
              <a:rPr lang="en-US" b="1" dirty="0"/>
              <a:t>FIGURE 12-6 </a:t>
            </a:r>
            <a:r>
              <a:rPr lang="en-US" dirty="0"/>
              <a:t>Instruct the patient to chew </a:t>
            </a:r>
            <a:br>
              <a:rPr lang="en-US" dirty="0"/>
            </a:br>
            <a:r>
              <a:rPr lang="en-US" dirty="0"/>
              <a:t>(</a:t>
            </a:r>
            <a:r>
              <a:rPr lang="en-US" dirty="0" err="1"/>
              <a:t>eg</a:t>
            </a:r>
            <a:r>
              <a:rPr lang="en-US" dirty="0"/>
              <a:t>, baby aspirin) or swallow the medication.</a:t>
            </a:r>
          </a:p>
        </p:txBody>
      </p:sp>
      <p:sp>
        <p:nvSpPr>
          <p:cNvPr id="3" name="Rectangle 2"/>
          <p:cNvSpPr/>
          <p:nvPr/>
        </p:nvSpPr>
        <p:spPr>
          <a:xfrm>
            <a:off x="1104900" y="578444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pPr>
            <a:r>
              <a:rPr lang="en-US" altLang="en-US" dirty="0"/>
              <a:t>Oral Medications </a:t>
            </a:r>
            <a:r>
              <a:rPr lang="en-US" altLang="en-US" sz="2000" b="0" dirty="0"/>
              <a:t>(2 of 3)</a:t>
            </a:r>
          </a:p>
        </p:txBody>
      </p:sp>
      <p:sp>
        <p:nvSpPr>
          <p:cNvPr id="41987" name="Content Placeholder 2"/>
          <p:cNvSpPr>
            <a:spLocks noGrp="1"/>
          </p:cNvSpPr>
          <p:nvPr>
            <p:ph type="body" idx="1"/>
          </p:nvPr>
        </p:nvSpPr>
        <p:spPr/>
        <p:txBody>
          <a:bodyPr rIns="228600"/>
          <a:lstStyle/>
          <a:p>
            <a:pPr>
              <a:spcBef>
                <a:spcPct val="35000"/>
              </a:spcBef>
            </a:pPr>
            <a:r>
              <a:rPr lang="en-US" altLang="en-US" dirty="0"/>
              <a:t>Oral glucose</a:t>
            </a:r>
          </a:p>
          <a:p>
            <a:pPr lvl="1">
              <a:spcBef>
                <a:spcPct val="35000"/>
              </a:spcBef>
            </a:pPr>
            <a:r>
              <a:rPr lang="en-US" altLang="en-US" dirty="0"/>
              <a:t>A sugar that cells use for energy</a:t>
            </a:r>
          </a:p>
          <a:p>
            <a:pPr lvl="1">
              <a:spcBef>
                <a:spcPct val="35000"/>
              </a:spcBef>
            </a:pPr>
            <a:r>
              <a:rPr lang="en-US" altLang="en-US" dirty="0"/>
              <a:t>Treats hypoglycemia</a:t>
            </a:r>
          </a:p>
          <a:p>
            <a:pPr lvl="1">
              <a:spcBef>
                <a:spcPct val="35000"/>
              </a:spcBef>
            </a:pPr>
            <a:r>
              <a:rPr lang="en-US" altLang="en-US" dirty="0"/>
              <a:t>EMTs give it only by mouth.</a:t>
            </a:r>
          </a:p>
          <a:p>
            <a:pPr lvl="1">
              <a:spcBef>
                <a:spcPct val="35000"/>
              </a:spcBef>
            </a:pPr>
            <a:r>
              <a:rPr lang="en-US" altLang="en-US" dirty="0"/>
              <a:t>Do not give to an unconscious patient or one who cannot protect the airway.</a:t>
            </a:r>
          </a:p>
          <a:p>
            <a:pPr>
              <a:spcBef>
                <a:spcPct val="35000"/>
              </a:spcBef>
              <a:buFontTx/>
              <a:buNone/>
            </a:pPr>
            <a:endParaRPr lang="en-US" altLang="en-US" b="1" dirty="0">
              <a:solidFill>
                <a:srgbClr val="FFFFFF"/>
              </a:solidFill>
            </a:endParaRPr>
          </a:p>
          <a:p>
            <a:pPr lvl="1" eaLnBrk="1" hangingPunct="1">
              <a:buFontTx/>
              <a:buNone/>
            </a:pPr>
            <a:endParaRPr lang="en-US" altLang="en-US" sz="2800"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lnSpc>
                <a:spcPct val="85000"/>
              </a:lnSpc>
            </a:pPr>
            <a:r>
              <a:rPr lang="en-US" altLang="en-US" dirty="0"/>
              <a:t>Oral Medications </a:t>
            </a:r>
            <a:r>
              <a:rPr lang="en-US" altLang="en-US" sz="2000" b="0" dirty="0"/>
              <a:t>(3 of 3)</a:t>
            </a:r>
          </a:p>
        </p:txBody>
      </p:sp>
      <p:sp>
        <p:nvSpPr>
          <p:cNvPr id="43011" name="Content Placeholder 2"/>
          <p:cNvSpPr>
            <a:spLocks noGrp="1"/>
          </p:cNvSpPr>
          <p:nvPr>
            <p:ph type="body" idx="1"/>
          </p:nvPr>
        </p:nvSpPr>
        <p:spPr/>
        <p:txBody>
          <a:bodyPr rIns="228600"/>
          <a:lstStyle/>
          <a:p>
            <a:pPr>
              <a:spcBef>
                <a:spcPct val="35000"/>
              </a:spcBef>
            </a:pPr>
            <a:r>
              <a:rPr lang="en-US" altLang="en-US" dirty="0"/>
              <a:t>Aspirin</a:t>
            </a:r>
          </a:p>
          <a:p>
            <a:pPr lvl="1">
              <a:spcBef>
                <a:spcPct val="35000"/>
              </a:spcBef>
            </a:pPr>
            <a:r>
              <a:rPr lang="en-US" altLang="en-US" dirty="0"/>
              <a:t>Reduces fever, pain, and inflammation</a:t>
            </a:r>
          </a:p>
          <a:p>
            <a:pPr lvl="1">
              <a:spcBef>
                <a:spcPct val="35000"/>
              </a:spcBef>
            </a:pPr>
            <a:r>
              <a:rPr lang="en-US" altLang="en-US" dirty="0"/>
              <a:t>Inhibits platelet aggregation </a:t>
            </a:r>
          </a:p>
          <a:p>
            <a:pPr lvl="2">
              <a:spcBef>
                <a:spcPts val="900"/>
              </a:spcBef>
            </a:pPr>
            <a:r>
              <a:rPr lang="en-US" altLang="en-US" sz="2000" dirty="0"/>
              <a:t>Useful during heart attack</a:t>
            </a:r>
          </a:p>
          <a:p>
            <a:pPr lvl="1">
              <a:spcBef>
                <a:spcPct val="35000"/>
              </a:spcBef>
            </a:pPr>
            <a:r>
              <a:rPr lang="en-US" altLang="en-US" dirty="0"/>
              <a:t>Contraindications</a:t>
            </a:r>
          </a:p>
          <a:p>
            <a:pPr lvl="2">
              <a:spcBef>
                <a:spcPts val="900"/>
              </a:spcBef>
            </a:pPr>
            <a:r>
              <a:rPr lang="en-US" altLang="en-US" sz="2000" dirty="0"/>
              <a:t>Hypersensitivity to aspirin</a:t>
            </a:r>
          </a:p>
          <a:p>
            <a:pPr lvl="2">
              <a:spcBef>
                <a:spcPts val="900"/>
              </a:spcBef>
            </a:pPr>
            <a:r>
              <a:rPr lang="en-US" altLang="en-US" sz="2000" dirty="0"/>
              <a:t>Liver damage, bleeding disorder, asthma</a:t>
            </a:r>
          </a:p>
          <a:p>
            <a:pPr lvl="2">
              <a:spcBef>
                <a:spcPts val="900"/>
              </a:spcBef>
            </a:pPr>
            <a:r>
              <a:rPr lang="en-US" altLang="en-US" sz="2000" dirty="0"/>
              <a:t>Should not be given to children </a:t>
            </a:r>
          </a:p>
          <a:p>
            <a:pPr lvl="2">
              <a:spcBef>
                <a:spcPct val="35000"/>
              </a:spcBef>
              <a:buFontTx/>
              <a:buNone/>
            </a:pPr>
            <a:endParaRPr lang="en-US" altLang="en-US" sz="2800" b="1" dirty="0">
              <a:solidFill>
                <a:srgbClr val="FFFFFF"/>
              </a:solidFill>
            </a:endParaRPr>
          </a:p>
          <a:p>
            <a:pPr>
              <a:spcBef>
                <a:spcPct val="35000"/>
              </a:spcBef>
              <a:buFontTx/>
              <a:buNone/>
            </a:pPr>
            <a:endParaRPr lang="en-US" altLang="en-US" b="1" dirty="0">
              <a:solidFill>
                <a:srgbClr val="FFFFFF"/>
              </a:solidFill>
            </a:endParaRPr>
          </a:p>
          <a:p>
            <a:pPr lvl="1" eaLnBrk="1" hangingPunct="1">
              <a:buFontTx/>
              <a:buNone/>
            </a:pPr>
            <a:endParaRPr lang="en-US" altLang="en-US" sz="2800"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lnSpc>
                <a:spcPct val="85000"/>
              </a:lnSpc>
            </a:pPr>
            <a:r>
              <a:rPr lang="en-US" altLang="en-US" dirty="0"/>
              <a:t>Sublingual Medications </a:t>
            </a:r>
            <a:r>
              <a:rPr lang="en-US" altLang="en-US" sz="2000" b="0" dirty="0"/>
              <a:t>(1 of 5)</a:t>
            </a:r>
          </a:p>
        </p:txBody>
      </p:sp>
      <p:sp>
        <p:nvSpPr>
          <p:cNvPr id="44035" name="Content Placeholder 2"/>
          <p:cNvSpPr>
            <a:spLocks noGrp="1"/>
          </p:cNvSpPr>
          <p:nvPr>
            <p:ph type="body" idx="1"/>
          </p:nvPr>
        </p:nvSpPr>
        <p:spPr/>
        <p:txBody>
          <a:bodyPr rIns="228600"/>
          <a:lstStyle/>
          <a:p>
            <a:pPr eaLnBrk="1" hangingPunct="1">
              <a:spcBef>
                <a:spcPct val="35000"/>
              </a:spcBef>
            </a:pPr>
            <a:r>
              <a:rPr lang="en-US" altLang="en-US" dirty="0"/>
              <a:t>Advantages</a:t>
            </a:r>
          </a:p>
          <a:p>
            <a:pPr lvl="1">
              <a:spcBef>
                <a:spcPct val="35000"/>
              </a:spcBef>
            </a:pPr>
            <a:r>
              <a:rPr lang="en-US" altLang="en-US" dirty="0"/>
              <a:t>Easy to advise patients</a:t>
            </a:r>
          </a:p>
          <a:p>
            <a:pPr lvl="1">
              <a:spcBef>
                <a:spcPct val="35000"/>
              </a:spcBef>
            </a:pPr>
            <a:r>
              <a:rPr lang="en-US" altLang="en-US" dirty="0"/>
              <a:t>Quick absorption</a:t>
            </a:r>
          </a:p>
          <a:p>
            <a:pPr>
              <a:spcBef>
                <a:spcPct val="35000"/>
              </a:spcBef>
            </a:pPr>
            <a:r>
              <a:rPr lang="en-US" altLang="en-US" dirty="0"/>
              <a:t>Disadvantages</a:t>
            </a:r>
          </a:p>
          <a:p>
            <a:pPr lvl="1">
              <a:spcBef>
                <a:spcPct val="35000"/>
              </a:spcBef>
            </a:pPr>
            <a:r>
              <a:rPr lang="en-US" altLang="en-US" dirty="0"/>
              <a:t>Constant evaluation of the airway</a:t>
            </a:r>
          </a:p>
          <a:p>
            <a:pPr lvl="1">
              <a:spcBef>
                <a:spcPct val="35000"/>
              </a:spcBef>
            </a:pPr>
            <a:r>
              <a:rPr lang="en-US" altLang="en-US" dirty="0"/>
              <a:t>Possible choking </a:t>
            </a:r>
          </a:p>
          <a:p>
            <a:pPr lvl="1">
              <a:spcBef>
                <a:spcPct val="35000"/>
              </a:spcBef>
            </a:pPr>
            <a:r>
              <a:rPr lang="en-US" altLang="en-US" dirty="0"/>
              <a:t>Not for uncooperative or unconscious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lnSpc>
                <a:spcPct val="85000"/>
              </a:lnSpc>
            </a:pPr>
            <a:r>
              <a:rPr lang="en-US" altLang="en-US" dirty="0"/>
              <a:t>Sublingual Medications </a:t>
            </a:r>
            <a:r>
              <a:rPr lang="en-US" altLang="en-US" sz="2000" b="0" dirty="0"/>
              <a:t>(2 of 5)</a:t>
            </a:r>
          </a:p>
        </p:txBody>
      </p:sp>
      <p:sp>
        <p:nvSpPr>
          <p:cNvPr id="45059" name="Content Placeholder 2"/>
          <p:cNvSpPr>
            <a:spLocks noGrp="1"/>
          </p:cNvSpPr>
          <p:nvPr>
            <p:ph type="body" idx="1"/>
          </p:nvPr>
        </p:nvSpPr>
        <p:spPr>
          <a:xfrm>
            <a:off x="914400" y="1447800"/>
            <a:ext cx="5486400" cy="4800600"/>
          </a:xfrm>
        </p:spPr>
        <p:txBody>
          <a:bodyPr rIns="228600"/>
          <a:lstStyle/>
          <a:p>
            <a:pPr eaLnBrk="1" hangingPunct="1">
              <a:spcBef>
                <a:spcPct val="35000"/>
              </a:spcBef>
            </a:pPr>
            <a:r>
              <a:rPr lang="en-US" altLang="en-US" dirty="0"/>
              <a:t>Nitroglycerin</a:t>
            </a:r>
          </a:p>
          <a:p>
            <a:pPr lvl="1" eaLnBrk="1" hangingPunct="1">
              <a:spcBef>
                <a:spcPct val="35000"/>
              </a:spcBef>
            </a:pPr>
            <a:r>
              <a:rPr lang="en-US" altLang="en-US" dirty="0"/>
              <a:t>Relieves angina pain (cardiac patients)</a:t>
            </a:r>
          </a:p>
          <a:p>
            <a:pPr lvl="1" eaLnBrk="1" hangingPunct="1">
              <a:spcBef>
                <a:spcPct val="35000"/>
              </a:spcBef>
            </a:pPr>
            <a:r>
              <a:rPr lang="en-US" altLang="en-US" dirty="0"/>
              <a:t>Increases blood flow</a:t>
            </a:r>
          </a:p>
          <a:p>
            <a:pPr lvl="1" eaLnBrk="1" hangingPunct="1">
              <a:spcBef>
                <a:spcPct val="35000"/>
              </a:spcBef>
            </a:pPr>
            <a:r>
              <a:rPr lang="en-US" altLang="en-US" dirty="0"/>
              <a:t>Relaxes veins </a:t>
            </a:r>
          </a:p>
        </p:txBody>
      </p:sp>
      <p:pic>
        <p:nvPicPr>
          <p:cNvPr id="6146" name="Picture 2" descr="Photo 1 shows two nitroglycerin spray bottles. Photo 2 shows a nitroglycerin tablet contain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804" y="1273220"/>
            <a:ext cx="2802680" cy="4243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57654" y="5512620"/>
            <a:ext cx="4372346" cy="923330"/>
          </a:xfrm>
          <a:prstGeom prst="rect">
            <a:avLst/>
          </a:prstGeom>
        </p:spPr>
        <p:txBody>
          <a:bodyPr wrap="square">
            <a:spAutoFit/>
          </a:bodyPr>
          <a:lstStyle/>
          <a:p>
            <a:r>
              <a:rPr lang="en-US" b="1" dirty="0"/>
              <a:t>FIGURE 12-7 </a:t>
            </a:r>
            <a:r>
              <a:rPr lang="en-US" dirty="0"/>
              <a:t>Nitroglycerin, which is prescribed for chest pain, can be given sublingually as a spray (</a:t>
            </a:r>
            <a:r>
              <a:rPr lang="en-US" b="1" dirty="0"/>
              <a:t>A</a:t>
            </a:r>
            <a:r>
              <a:rPr lang="en-US" dirty="0"/>
              <a:t>) or tablet (</a:t>
            </a:r>
            <a:r>
              <a:rPr lang="en-US" b="1" dirty="0"/>
              <a:t>B</a:t>
            </a:r>
            <a:r>
              <a:rPr lang="en-US" dirty="0"/>
              <a:t>).</a:t>
            </a:r>
          </a:p>
        </p:txBody>
      </p:sp>
      <p:sp>
        <p:nvSpPr>
          <p:cNvPr id="3" name="Rectangle 2"/>
          <p:cNvSpPr/>
          <p:nvPr/>
        </p:nvSpPr>
        <p:spPr>
          <a:xfrm>
            <a:off x="7114804" y="6418089"/>
            <a:ext cx="43434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A: Courtesy of Shionogi </a:t>
            </a:r>
            <a:r>
              <a:rPr lang="en-US" sz="1000" dirty="0" err="1">
                <a:latin typeface="Arial" panose="020B0604020202020204" pitchFamily="34" charset="0"/>
                <a:cs typeface="Arial" panose="020B0604020202020204" pitchFamily="34" charset="0"/>
              </a:rPr>
              <a:t>Pharma</a:t>
            </a:r>
            <a:r>
              <a:rPr lang="en-US" sz="1000" dirty="0">
                <a:latin typeface="Arial" panose="020B0604020202020204" pitchFamily="34" charset="0"/>
                <a:cs typeface="Arial" panose="020B0604020202020204" pitchFamily="34" charset="0"/>
              </a:rPr>
              <a:t>, Inc.; B: ©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pPr>
            <a:r>
              <a:rPr lang="en-US" altLang="en-US" dirty="0"/>
              <a:t>Sublingual Medications </a:t>
            </a:r>
            <a:r>
              <a:rPr lang="en-US" altLang="en-US" sz="2000" b="0" dirty="0"/>
              <a:t>(3 of 5)</a:t>
            </a:r>
          </a:p>
        </p:txBody>
      </p:sp>
      <p:sp>
        <p:nvSpPr>
          <p:cNvPr id="46083" name="Content Placeholder 2"/>
          <p:cNvSpPr>
            <a:spLocks noGrp="1"/>
          </p:cNvSpPr>
          <p:nvPr>
            <p:ph type="body" idx="1"/>
          </p:nvPr>
        </p:nvSpPr>
        <p:spPr/>
        <p:txBody>
          <a:bodyPr rIns="228600"/>
          <a:lstStyle/>
          <a:p>
            <a:pPr>
              <a:spcBef>
                <a:spcPct val="35000"/>
              </a:spcBef>
            </a:pPr>
            <a:r>
              <a:rPr lang="en-US" altLang="en-US" dirty="0"/>
              <a:t>Nitroglycerin (cont’d)</a:t>
            </a:r>
          </a:p>
          <a:p>
            <a:pPr lvl="1" eaLnBrk="1" hangingPunct="1">
              <a:spcBef>
                <a:spcPct val="35000"/>
              </a:spcBef>
            </a:pPr>
            <a:r>
              <a:rPr lang="en-US" altLang="en-US" dirty="0"/>
              <a:t>Before administering:</a:t>
            </a:r>
          </a:p>
          <a:p>
            <a:pPr lvl="2" eaLnBrk="1" hangingPunct="1">
              <a:spcBef>
                <a:spcPts val="900"/>
              </a:spcBef>
            </a:pPr>
            <a:r>
              <a:rPr lang="en-US" altLang="en-US" sz="2000" dirty="0"/>
              <a:t>Check blood pressure.</a:t>
            </a:r>
          </a:p>
          <a:p>
            <a:pPr lvl="2" eaLnBrk="1" hangingPunct="1">
              <a:spcBef>
                <a:spcPts val="900"/>
              </a:spcBef>
            </a:pPr>
            <a:r>
              <a:rPr lang="en-US" altLang="en-US" sz="2000" dirty="0"/>
              <a:t>Obtain order to administer.</a:t>
            </a:r>
          </a:p>
          <a:p>
            <a:pPr lvl="1">
              <a:spcBef>
                <a:spcPct val="35000"/>
              </a:spcBef>
            </a:pPr>
            <a:r>
              <a:rPr lang="en-US" altLang="en-US" dirty="0"/>
              <a:t>Possibility of MI, if no relief</a:t>
            </a:r>
          </a:p>
          <a:p>
            <a:pPr lvl="1">
              <a:spcBef>
                <a:spcPct val="35000"/>
              </a:spcBef>
            </a:pPr>
            <a:r>
              <a:rPr lang="en-US" altLang="en-US" dirty="0"/>
              <a:t>Should not be used with erectile dysfunction medications</a:t>
            </a:r>
          </a:p>
          <a:p>
            <a:pPr lvl="1">
              <a:spcBef>
                <a:spcPct val="35000"/>
              </a:spcBef>
            </a:pPr>
            <a:r>
              <a:rPr lang="en-US" altLang="en-US" dirty="0"/>
              <a:t>May cause mild headache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pPr>
            <a:r>
              <a:rPr lang="en-US" altLang="en-US" dirty="0"/>
              <a:t>Sublingual Medications </a:t>
            </a:r>
            <a:r>
              <a:rPr lang="en-US" altLang="en-US" sz="2000" b="0" dirty="0"/>
              <a:t>(4 of 5)</a:t>
            </a:r>
          </a:p>
        </p:txBody>
      </p:sp>
      <p:sp>
        <p:nvSpPr>
          <p:cNvPr id="47107" name="Content Placeholder 2"/>
          <p:cNvSpPr>
            <a:spLocks noGrp="1"/>
          </p:cNvSpPr>
          <p:nvPr>
            <p:ph type="body" idx="1"/>
          </p:nvPr>
        </p:nvSpPr>
        <p:spPr/>
        <p:txBody>
          <a:bodyPr rIns="228600"/>
          <a:lstStyle/>
          <a:p>
            <a:pPr>
              <a:spcBef>
                <a:spcPct val="35000"/>
              </a:spcBef>
            </a:pPr>
            <a:r>
              <a:rPr lang="en-US" altLang="en-US" dirty="0"/>
              <a:t>Nitroglycerin (cont’d)</a:t>
            </a:r>
          </a:p>
          <a:p>
            <a:pPr lvl="1">
              <a:spcBef>
                <a:spcPct val="35000"/>
              </a:spcBef>
            </a:pPr>
            <a:r>
              <a:rPr lang="en-US" altLang="en-US" dirty="0"/>
              <a:t>Administration by tablet </a:t>
            </a:r>
          </a:p>
          <a:p>
            <a:pPr lvl="2">
              <a:spcBef>
                <a:spcPts val="900"/>
              </a:spcBef>
            </a:pPr>
            <a:r>
              <a:rPr lang="en-US" altLang="en-US" sz="2000" dirty="0"/>
              <a:t>Sublingually under the tongue</a:t>
            </a:r>
          </a:p>
          <a:p>
            <a:pPr lvl="2">
              <a:spcBef>
                <a:spcPts val="900"/>
              </a:spcBef>
            </a:pPr>
            <a:r>
              <a:rPr lang="en-US" altLang="en-US" sz="2000" dirty="0"/>
              <a:t>Slight tingling or burning</a:t>
            </a:r>
          </a:p>
          <a:p>
            <a:pPr lvl="2">
              <a:spcBef>
                <a:spcPts val="900"/>
              </a:spcBef>
            </a:pPr>
            <a:r>
              <a:rPr lang="en-US" altLang="en-US" sz="2000" dirty="0"/>
              <a:t>Storage is important.</a:t>
            </a:r>
          </a:p>
          <a:p>
            <a:pPr lvl="1">
              <a:spcBef>
                <a:spcPct val="35000"/>
              </a:spcBef>
            </a:pPr>
            <a:r>
              <a:rPr lang="en-US" altLang="en-US" dirty="0"/>
              <a:t>Administration by metered-dose spray</a:t>
            </a:r>
          </a:p>
          <a:p>
            <a:pPr lvl="2">
              <a:spcBef>
                <a:spcPts val="900"/>
              </a:spcBef>
            </a:pPr>
            <a:r>
              <a:rPr lang="en-US" altLang="en-US" sz="2000" dirty="0"/>
              <a:t>On or under tongue</a:t>
            </a:r>
          </a:p>
          <a:p>
            <a:pPr lvl="2">
              <a:spcBef>
                <a:spcPts val="900"/>
              </a:spcBef>
            </a:pPr>
            <a:r>
              <a:rPr lang="en-US" altLang="en-US" sz="2000" dirty="0"/>
              <a:t>One spray = one tablet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lnSpc>
                <a:spcPct val="85000"/>
              </a:lnSpc>
            </a:pPr>
            <a:r>
              <a:rPr lang="en-US" altLang="en-US" dirty="0"/>
              <a:t>Sublingual Medications </a:t>
            </a:r>
            <a:r>
              <a:rPr lang="en-US" altLang="en-US" sz="2000" b="0" dirty="0"/>
              <a:t>(5 of 5)</a:t>
            </a:r>
          </a:p>
        </p:txBody>
      </p:sp>
      <p:sp>
        <p:nvSpPr>
          <p:cNvPr id="48131" name="Content Placeholder 2"/>
          <p:cNvSpPr>
            <a:spLocks noGrp="1"/>
          </p:cNvSpPr>
          <p:nvPr>
            <p:ph type="body" idx="1"/>
          </p:nvPr>
        </p:nvSpPr>
        <p:spPr/>
        <p:txBody>
          <a:bodyPr rIns="228600"/>
          <a:lstStyle/>
          <a:p>
            <a:pPr>
              <a:spcBef>
                <a:spcPct val="35000"/>
              </a:spcBef>
            </a:pPr>
            <a:r>
              <a:rPr lang="en-US" altLang="en-US" dirty="0"/>
              <a:t>Administration considerations (for both tablet and spray):</a:t>
            </a:r>
          </a:p>
          <a:p>
            <a:pPr lvl="1">
              <a:spcBef>
                <a:spcPct val="35000"/>
              </a:spcBef>
            </a:pPr>
            <a:r>
              <a:rPr lang="en-US" altLang="en-US" dirty="0"/>
              <a:t>Wait 5 minutes before repeating dose.</a:t>
            </a:r>
          </a:p>
          <a:p>
            <a:pPr lvl="1">
              <a:spcBef>
                <a:spcPct val="35000"/>
              </a:spcBef>
            </a:pPr>
            <a:r>
              <a:rPr lang="en-US" altLang="en-US" dirty="0"/>
              <a:t>Monitor vital signs.</a:t>
            </a:r>
          </a:p>
          <a:p>
            <a:pPr lvl="1">
              <a:spcBef>
                <a:spcPct val="35000"/>
              </a:spcBef>
            </a:pPr>
            <a:r>
              <a:rPr lang="en-US" altLang="en-US" dirty="0"/>
              <a:t>Wear gloves.</a:t>
            </a:r>
          </a:p>
          <a:p>
            <a:pPr lvl="1">
              <a:spcBef>
                <a:spcPct val="35000"/>
              </a:spcBef>
            </a:pPr>
            <a:r>
              <a:rPr lang="en-US" altLang="en-US" dirty="0"/>
              <a:t>Know local protocols.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lnSpc>
                <a:spcPct val="85000"/>
              </a:lnSpc>
            </a:pPr>
            <a:r>
              <a:rPr lang="en-US" altLang="en-US" dirty="0"/>
              <a:t>Intramuscular Medications </a:t>
            </a:r>
            <a:r>
              <a:rPr lang="en-US" altLang="en-US" sz="2000" b="0" dirty="0"/>
              <a:t>(1 of 4)</a:t>
            </a:r>
          </a:p>
        </p:txBody>
      </p:sp>
      <p:sp>
        <p:nvSpPr>
          <p:cNvPr id="49155" name="Content Placeholder 2"/>
          <p:cNvSpPr>
            <a:spLocks noGrp="1"/>
          </p:cNvSpPr>
          <p:nvPr>
            <p:ph type="body" idx="1"/>
          </p:nvPr>
        </p:nvSpPr>
        <p:spPr/>
        <p:txBody>
          <a:bodyPr rIns="228600"/>
          <a:lstStyle/>
          <a:p>
            <a:pPr>
              <a:spcBef>
                <a:spcPct val="35000"/>
              </a:spcBef>
            </a:pPr>
            <a:r>
              <a:rPr lang="en-US" altLang="en-US" dirty="0"/>
              <a:t>Advantages</a:t>
            </a:r>
          </a:p>
          <a:p>
            <a:pPr lvl="1">
              <a:spcBef>
                <a:spcPct val="35000"/>
              </a:spcBef>
            </a:pPr>
            <a:r>
              <a:rPr lang="en-US" altLang="en-US" dirty="0"/>
              <a:t>Quick, easy access without using vein</a:t>
            </a:r>
          </a:p>
          <a:p>
            <a:pPr lvl="1">
              <a:spcBef>
                <a:spcPct val="35000"/>
              </a:spcBef>
            </a:pPr>
            <a:r>
              <a:rPr lang="en-US" altLang="en-US" dirty="0"/>
              <a:t>Stable blood flow to muscles</a:t>
            </a:r>
          </a:p>
          <a:p>
            <a:pPr>
              <a:spcBef>
                <a:spcPct val="35000"/>
              </a:spcBef>
            </a:pPr>
            <a:r>
              <a:rPr lang="en-US" altLang="en-US" dirty="0"/>
              <a:t>Disadvantages</a:t>
            </a:r>
          </a:p>
          <a:p>
            <a:pPr lvl="1">
              <a:spcBef>
                <a:spcPct val="35000"/>
              </a:spcBef>
            </a:pPr>
            <a:r>
              <a:rPr lang="en-US" altLang="en-US" dirty="0"/>
              <a:t>Use of a needle (and subsequent pain)</a:t>
            </a:r>
          </a:p>
          <a:p>
            <a:pPr lvl="1">
              <a:spcBef>
                <a:spcPct val="35000"/>
              </a:spcBef>
            </a:pPr>
            <a:r>
              <a:rPr lang="en-US" altLang="en-US" dirty="0"/>
              <a:t>Patients may fear pain or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5)</a:t>
            </a:r>
          </a:p>
        </p:txBody>
      </p:sp>
      <p:sp>
        <p:nvSpPr>
          <p:cNvPr id="7171"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Medication Administration</a:t>
            </a:r>
          </a:p>
          <a:p>
            <a:pPr eaLnBrk="1" hangingPunct="1">
              <a:spcBef>
                <a:spcPct val="35000"/>
              </a:spcBef>
            </a:pPr>
            <a:r>
              <a:rPr lang="en-US" altLang="en-US" dirty="0"/>
              <a:t>Self-administer medication</a:t>
            </a:r>
          </a:p>
          <a:p>
            <a:pPr eaLnBrk="1" hangingPunct="1">
              <a:spcBef>
                <a:spcPct val="35000"/>
              </a:spcBef>
            </a:pPr>
            <a:r>
              <a:rPr lang="en-US" altLang="en-US" dirty="0"/>
              <a:t>Peer-administer medication</a:t>
            </a:r>
          </a:p>
          <a:p>
            <a:pPr eaLnBrk="1" hangingPunct="1">
              <a:spcBef>
                <a:spcPct val="35000"/>
              </a:spcBef>
            </a:pPr>
            <a:r>
              <a:rPr lang="en-US" altLang="en-US" dirty="0"/>
              <a:t>Assist/administer medication to a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85000"/>
              </a:lnSpc>
            </a:pPr>
            <a:r>
              <a:rPr lang="en-US" altLang="en-US" dirty="0"/>
              <a:t>Intramuscular Medications </a:t>
            </a:r>
            <a:r>
              <a:rPr lang="en-US" altLang="en-US" sz="2000" b="0" dirty="0"/>
              <a:t>(2 of 4)</a:t>
            </a:r>
          </a:p>
        </p:txBody>
      </p:sp>
      <p:sp>
        <p:nvSpPr>
          <p:cNvPr id="50179" name="Content Placeholder 2"/>
          <p:cNvSpPr>
            <a:spLocks noGrp="1"/>
          </p:cNvSpPr>
          <p:nvPr>
            <p:ph type="body" idx="1"/>
          </p:nvPr>
        </p:nvSpPr>
        <p:spPr/>
        <p:txBody>
          <a:bodyPr rIns="228600"/>
          <a:lstStyle/>
          <a:p>
            <a:pPr eaLnBrk="1" hangingPunct="1">
              <a:spcBef>
                <a:spcPct val="35000"/>
              </a:spcBef>
            </a:pPr>
            <a:r>
              <a:rPr lang="en-US" altLang="en-US" dirty="0"/>
              <a:t>Epinephrine</a:t>
            </a:r>
          </a:p>
          <a:p>
            <a:pPr lvl="1" eaLnBrk="1" hangingPunct="1">
              <a:spcBef>
                <a:spcPct val="35000"/>
              </a:spcBef>
            </a:pPr>
            <a:r>
              <a:rPr lang="en-US" altLang="en-US" dirty="0"/>
              <a:t>Controls fight-or-flight response</a:t>
            </a:r>
          </a:p>
          <a:p>
            <a:pPr lvl="1" eaLnBrk="1" hangingPunct="1">
              <a:spcBef>
                <a:spcPct val="35000"/>
              </a:spcBef>
            </a:pPr>
            <a:r>
              <a:rPr lang="en-US" altLang="en-US" dirty="0"/>
              <a:t>Primary medication for delivery IM</a:t>
            </a:r>
          </a:p>
          <a:p>
            <a:pPr lvl="1" eaLnBrk="1" hangingPunct="1">
              <a:spcBef>
                <a:spcPct val="35000"/>
              </a:spcBef>
            </a:pPr>
            <a:r>
              <a:rPr lang="en-US" altLang="en-US" dirty="0"/>
              <a:t>Also called adrenaline, released inside the body under stress</a:t>
            </a:r>
          </a:p>
          <a:p>
            <a:pPr lvl="1" eaLnBrk="1" hangingPunct="1">
              <a:spcBef>
                <a:spcPct val="35000"/>
              </a:spcBef>
            </a:pPr>
            <a:r>
              <a:rPr lang="en-US" altLang="en-US" dirty="0"/>
              <a:t>Sympathomimetic</a:t>
            </a:r>
          </a:p>
          <a:p>
            <a:pPr eaLnBrk="1" hangingPunct="1">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pPr>
            <a:r>
              <a:rPr lang="en-US" altLang="en-US" dirty="0"/>
              <a:t>Intramuscular Medications </a:t>
            </a:r>
            <a:r>
              <a:rPr lang="en-US" altLang="en-US" sz="2000" b="0" dirty="0"/>
              <a:t>(3 of 4)</a:t>
            </a:r>
          </a:p>
        </p:txBody>
      </p:sp>
      <p:sp>
        <p:nvSpPr>
          <p:cNvPr id="51203" name="Content Placeholder 2"/>
          <p:cNvSpPr>
            <a:spLocks noGrp="1"/>
          </p:cNvSpPr>
          <p:nvPr>
            <p:ph type="body" idx="1"/>
          </p:nvPr>
        </p:nvSpPr>
        <p:spPr/>
        <p:txBody>
          <a:bodyPr rIns="228600"/>
          <a:lstStyle/>
          <a:p>
            <a:pPr eaLnBrk="1" hangingPunct="1">
              <a:spcBef>
                <a:spcPct val="35000"/>
              </a:spcBef>
            </a:pPr>
            <a:r>
              <a:rPr lang="en-US" altLang="en-US" dirty="0"/>
              <a:t>Epinephrine (cont’d)</a:t>
            </a:r>
          </a:p>
          <a:p>
            <a:pPr lvl="1" eaLnBrk="1" hangingPunct="1">
              <a:spcBef>
                <a:spcPct val="35000"/>
              </a:spcBef>
            </a:pPr>
            <a:r>
              <a:rPr lang="en-US" altLang="en-US" dirty="0"/>
              <a:t>Increases heart rate and constricts blood vessels</a:t>
            </a:r>
          </a:p>
          <a:p>
            <a:pPr lvl="1" eaLnBrk="1" hangingPunct="1">
              <a:spcBef>
                <a:spcPct val="35000"/>
              </a:spcBef>
            </a:pPr>
            <a:r>
              <a:rPr lang="en-US" altLang="en-US" dirty="0"/>
              <a:t>Do not give to patients with hypertension, hypothermia, MI, or wheezing.</a:t>
            </a:r>
          </a:p>
          <a:p>
            <a:pPr lvl="1" eaLnBrk="1" hangingPunct="1">
              <a:spcBef>
                <a:spcPct val="35000"/>
              </a:spcBef>
            </a:pPr>
            <a:r>
              <a:rPr lang="en-US" altLang="en-US" dirty="0"/>
              <a:t>May be delivered with an auto-injector to treat life-threatening anaphylaxis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p:txBody>
          <a:bodyPr/>
          <a:lstStyle/>
          <a:p>
            <a:r>
              <a:rPr lang="en-US" altLang="en-US" dirty="0"/>
              <a:t>Naloxone</a:t>
            </a:r>
          </a:p>
          <a:p>
            <a:pPr lvl="1"/>
            <a:r>
              <a:rPr lang="en-US" altLang="en-US" dirty="0"/>
              <a:t>Used to reverse the effects of an opioid overdose</a:t>
            </a:r>
          </a:p>
          <a:p>
            <a:pPr lvl="1"/>
            <a:r>
              <a:rPr lang="en-US" altLang="en-US" dirty="0"/>
              <a:t>Important considerations:</a:t>
            </a:r>
          </a:p>
          <a:p>
            <a:pPr lvl="2">
              <a:spcBef>
                <a:spcPts val="900"/>
              </a:spcBef>
            </a:pPr>
            <a:r>
              <a:rPr lang="en-US" altLang="en-US" sz="2000" dirty="0"/>
              <a:t>Consult medical direction.</a:t>
            </a:r>
          </a:p>
          <a:p>
            <a:pPr lvl="2">
              <a:spcBef>
                <a:spcPts val="900"/>
              </a:spcBef>
            </a:pPr>
            <a:r>
              <a:rPr lang="en-US" altLang="en-US" sz="2000" dirty="0"/>
              <a:t>Effects may not last as long as opioids; repeated doses may be necessary</a:t>
            </a:r>
          </a:p>
          <a:p>
            <a:pPr lvl="2">
              <a:spcBef>
                <a:spcPts val="900"/>
              </a:spcBef>
            </a:pPr>
            <a:r>
              <a:rPr lang="en-US" altLang="en-US" sz="2000" dirty="0"/>
              <a:t>Can cause severe withdrawal symptoms</a:t>
            </a:r>
          </a:p>
          <a:p>
            <a:pPr lvl="2">
              <a:spcBef>
                <a:spcPts val="900"/>
              </a:spcBef>
            </a:pPr>
            <a:r>
              <a:rPr lang="en-US" altLang="en-US" sz="2000" dirty="0"/>
              <a:t>Consider your safety.</a:t>
            </a:r>
          </a:p>
        </p:txBody>
      </p:sp>
      <p:sp>
        <p:nvSpPr>
          <p:cNvPr id="53251" name="Title 1"/>
          <p:cNvSpPr>
            <a:spLocks noGrp="1"/>
          </p:cNvSpPr>
          <p:nvPr>
            <p:ph type="title"/>
          </p:nvPr>
        </p:nvSpPr>
        <p:spPr/>
        <p:txBody>
          <a:bodyPr/>
          <a:lstStyle/>
          <a:p>
            <a:pPr eaLnBrk="1" hangingPunct="1">
              <a:lnSpc>
                <a:spcPct val="85000"/>
              </a:lnSpc>
            </a:pPr>
            <a:r>
              <a:rPr lang="en-US" altLang="en-US" dirty="0"/>
              <a:t>Intramuscular Medications </a:t>
            </a:r>
            <a:r>
              <a:rPr lang="en-US" altLang="en-US" sz="2000" b="0" dirty="0"/>
              <a:t>(4 of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914400" y="1447800"/>
            <a:ext cx="5384800" cy="4800600"/>
          </a:xfrm>
        </p:spPr>
        <p:txBody>
          <a:bodyPr/>
          <a:lstStyle/>
          <a:p>
            <a:r>
              <a:rPr lang="en-US" altLang="en-US" dirty="0"/>
              <a:t>Naloxone</a:t>
            </a:r>
          </a:p>
          <a:p>
            <a:pPr lvl="1"/>
            <a:r>
              <a:rPr lang="en-US" altLang="en-US" dirty="0"/>
              <a:t>The most common technique for naloxone administration is via the intranasal route. </a:t>
            </a:r>
          </a:p>
        </p:txBody>
      </p:sp>
      <p:sp>
        <p:nvSpPr>
          <p:cNvPr id="3" name="Title 2"/>
          <p:cNvSpPr>
            <a:spLocks noGrp="1"/>
          </p:cNvSpPr>
          <p:nvPr>
            <p:ph type="title"/>
          </p:nvPr>
        </p:nvSpPr>
        <p:spPr/>
        <p:txBody>
          <a:bodyPr/>
          <a:lstStyle/>
          <a:p>
            <a:r>
              <a:rPr lang="en-US" altLang="en-US" dirty="0"/>
              <a:t>Intranasal Medications</a:t>
            </a:r>
            <a:endParaRPr lang="en-US" dirty="0"/>
          </a:p>
        </p:txBody>
      </p:sp>
      <p:pic>
        <p:nvPicPr>
          <p:cNvPr id="7170" name="Picture 2" descr="A photo shows naloxone being inserted into a patient's nos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50519"/>
            <a:ext cx="4648200" cy="3101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4789969"/>
            <a:ext cx="5029200" cy="646331"/>
          </a:xfrm>
          <a:prstGeom prst="rect">
            <a:avLst/>
          </a:prstGeom>
        </p:spPr>
        <p:txBody>
          <a:bodyPr wrap="square">
            <a:spAutoFit/>
          </a:bodyPr>
          <a:lstStyle/>
          <a:p>
            <a:r>
              <a:rPr lang="en-US" b="1" dirty="0"/>
              <a:t>FIGURE 12-9 </a:t>
            </a:r>
            <a:r>
              <a:rPr lang="en-US" dirty="0"/>
              <a:t>Some EMTs may administer naloxone</a:t>
            </a:r>
          </a:p>
          <a:p>
            <a:r>
              <a:rPr lang="en-US" dirty="0" err="1"/>
              <a:t>intranasally</a:t>
            </a:r>
            <a:r>
              <a:rPr lang="en-US" dirty="0"/>
              <a:t> to treat an opioid overdose.</a:t>
            </a:r>
          </a:p>
        </p:txBody>
      </p:sp>
      <p:sp>
        <p:nvSpPr>
          <p:cNvPr id="4" name="Rectangle 3"/>
          <p:cNvSpPr/>
          <p:nvPr/>
        </p:nvSpPr>
        <p:spPr>
          <a:xfrm>
            <a:off x="6000750" y="545535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type="body" idx="1"/>
          </p:nvPr>
        </p:nvSpPr>
        <p:spPr>
          <a:xfrm>
            <a:off x="914400" y="1447800"/>
            <a:ext cx="10365317" cy="4800600"/>
          </a:xfrm>
        </p:spPr>
        <p:txBody>
          <a:bodyPr rIns="228600"/>
          <a:lstStyle/>
          <a:p>
            <a:pPr eaLnBrk="1" hangingPunct="1">
              <a:spcBef>
                <a:spcPct val="35000"/>
              </a:spcBef>
            </a:pPr>
            <a:r>
              <a:rPr lang="en-US" altLang="en-US" dirty="0"/>
              <a:t>Oxygen</a:t>
            </a:r>
          </a:p>
          <a:p>
            <a:pPr lvl="1" eaLnBrk="1" hangingPunct="1">
              <a:spcBef>
                <a:spcPct val="35000"/>
              </a:spcBef>
            </a:pPr>
            <a:r>
              <a:rPr lang="en-US" altLang="en-US" dirty="0"/>
              <a:t>All cells need it to survive.</a:t>
            </a:r>
          </a:p>
          <a:p>
            <a:pPr lvl="1" eaLnBrk="1" hangingPunct="1">
              <a:spcBef>
                <a:spcPct val="35000"/>
              </a:spcBef>
            </a:pPr>
            <a:r>
              <a:rPr lang="en-US" altLang="en-US" dirty="0"/>
              <a:t>Generally administered via:</a:t>
            </a:r>
          </a:p>
          <a:p>
            <a:pPr lvl="2" eaLnBrk="1" hangingPunct="1">
              <a:spcBef>
                <a:spcPts val="900"/>
              </a:spcBef>
            </a:pPr>
            <a:r>
              <a:rPr lang="en-US" altLang="en-US" sz="2000" dirty="0"/>
              <a:t>Nonrebreathing mask </a:t>
            </a:r>
          </a:p>
          <a:p>
            <a:pPr lvl="2" eaLnBrk="1" hangingPunct="1">
              <a:spcBef>
                <a:spcPts val="900"/>
              </a:spcBef>
            </a:pPr>
            <a:r>
              <a:rPr lang="en-US" altLang="en-US" sz="2000" dirty="0"/>
              <a:t>Nasal cannula </a:t>
            </a:r>
          </a:p>
        </p:txBody>
      </p:sp>
      <p:sp>
        <p:nvSpPr>
          <p:cNvPr id="2" name="Title 1"/>
          <p:cNvSpPr>
            <a:spLocks noGrp="1"/>
          </p:cNvSpPr>
          <p:nvPr>
            <p:ph type="title"/>
          </p:nvPr>
        </p:nvSpPr>
        <p:spPr/>
        <p:txBody>
          <a:bodyPr/>
          <a:lstStyle/>
          <a:p>
            <a:r>
              <a:rPr lang="en-US" altLang="en-US" dirty="0"/>
              <a:t>Inhalation Medications </a:t>
            </a:r>
            <a:r>
              <a:rPr lang="en-US" altLang="en-US" sz="2000" b="0" dirty="0"/>
              <a:t>(1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type="body" idx="1"/>
          </p:nvPr>
        </p:nvSpPr>
        <p:spPr>
          <a:xfrm>
            <a:off x="914400" y="1447800"/>
            <a:ext cx="5994400" cy="4800600"/>
          </a:xfrm>
        </p:spPr>
        <p:txBody>
          <a:bodyPr rIns="228600"/>
          <a:lstStyle/>
          <a:p>
            <a:pPr eaLnBrk="1" hangingPunct="1">
              <a:spcBef>
                <a:spcPct val="35000"/>
              </a:spcBef>
            </a:pPr>
            <a:r>
              <a:rPr lang="en-US" altLang="en-US" dirty="0"/>
              <a:t>MDIs and nebulizers</a:t>
            </a:r>
          </a:p>
          <a:p>
            <a:pPr lvl="1" eaLnBrk="1" hangingPunct="1">
              <a:spcBef>
                <a:spcPct val="35000"/>
              </a:spcBef>
            </a:pPr>
            <a:r>
              <a:rPr lang="en-US" altLang="en-US" dirty="0"/>
              <a:t>Liquid turned into mist or spray</a:t>
            </a:r>
          </a:p>
          <a:p>
            <a:pPr lvl="1" eaLnBrk="1" hangingPunct="1">
              <a:spcBef>
                <a:spcPct val="35000"/>
              </a:spcBef>
            </a:pPr>
            <a:r>
              <a:rPr lang="en-US" altLang="en-US" dirty="0"/>
              <a:t>Medication breathed in and delivered to alveoli</a:t>
            </a:r>
          </a:p>
          <a:p>
            <a:pPr lvl="1" eaLnBrk="1" hangingPunct="1">
              <a:spcBef>
                <a:spcPct val="35000"/>
              </a:spcBef>
            </a:pPr>
            <a:r>
              <a:rPr lang="en-US" altLang="en-US" dirty="0"/>
              <a:t>Fast absorption rate </a:t>
            </a:r>
          </a:p>
          <a:p>
            <a:pPr lvl="1" eaLnBrk="1" hangingPunct="1">
              <a:spcBef>
                <a:spcPct val="35000"/>
              </a:spcBef>
            </a:pPr>
            <a:r>
              <a:rPr lang="en-US" altLang="en-US" dirty="0"/>
              <a:t>Easy route to access</a:t>
            </a:r>
          </a:p>
          <a:p>
            <a:pPr lvl="1" eaLnBrk="1" hangingPunct="1">
              <a:spcBef>
                <a:spcPct val="35000"/>
              </a:spcBef>
            </a:pPr>
            <a:r>
              <a:rPr lang="en-US" altLang="en-US" dirty="0"/>
              <a:t>Portable</a:t>
            </a:r>
          </a:p>
        </p:txBody>
      </p:sp>
      <p:sp>
        <p:nvSpPr>
          <p:cNvPr id="3" name="Title 2"/>
          <p:cNvSpPr>
            <a:spLocks noGrp="1"/>
          </p:cNvSpPr>
          <p:nvPr>
            <p:ph type="title"/>
          </p:nvPr>
        </p:nvSpPr>
        <p:spPr/>
        <p:txBody>
          <a:bodyPr/>
          <a:lstStyle/>
          <a:p>
            <a:r>
              <a:rPr lang="en-US" altLang="en-US" dirty="0"/>
              <a:t>Inhalation Medications </a:t>
            </a:r>
            <a:r>
              <a:rPr lang="en-US" altLang="en-US" sz="2000" b="0" dirty="0"/>
              <a:t>(2 of 4)</a:t>
            </a:r>
            <a:endParaRPr lang="en-US" dirty="0"/>
          </a:p>
        </p:txBody>
      </p:sp>
      <p:pic>
        <p:nvPicPr>
          <p:cNvPr id="8194" name="Picture 2" descr="A photo shows a nebuliz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1407887"/>
            <a:ext cx="3695700" cy="28548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4262735"/>
            <a:ext cx="4800600" cy="923330"/>
          </a:xfrm>
          <a:prstGeom prst="rect">
            <a:avLst/>
          </a:prstGeom>
        </p:spPr>
        <p:txBody>
          <a:bodyPr wrap="square">
            <a:spAutoFit/>
          </a:bodyPr>
          <a:lstStyle/>
          <a:p>
            <a:r>
              <a:rPr lang="en-US" b="1" dirty="0"/>
              <a:t>FIGURE 12-10 </a:t>
            </a:r>
            <a:r>
              <a:rPr lang="en-US" dirty="0"/>
              <a:t>Metered-dose inhalers and small-volume nebulizers (shown here) convert liquid medications into a fine mist.</a:t>
            </a:r>
          </a:p>
        </p:txBody>
      </p:sp>
      <p:sp>
        <p:nvSpPr>
          <p:cNvPr id="4" name="Rectangle 3"/>
          <p:cNvSpPr/>
          <p:nvPr/>
        </p:nvSpPr>
        <p:spPr>
          <a:xfrm>
            <a:off x="6096000" y="5199281"/>
            <a:ext cx="197361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Charles </a:t>
            </a:r>
            <a:r>
              <a:rPr lang="en-US" sz="1000" dirty="0" err="1">
                <a:latin typeface="Arial" panose="020B0604020202020204" pitchFamily="34" charset="0"/>
                <a:cs typeface="Arial" panose="020B0604020202020204" pitchFamily="34" charset="0"/>
              </a:rPr>
              <a:t>Brutlag</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type="body" idx="1"/>
          </p:nvPr>
        </p:nvSpPr>
        <p:spPr>
          <a:xfrm>
            <a:off x="914400" y="1447800"/>
            <a:ext cx="5994400" cy="4800600"/>
          </a:xfrm>
        </p:spPr>
        <p:txBody>
          <a:bodyPr rIns="228600"/>
          <a:lstStyle/>
          <a:p>
            <a:r>
              <a:rPr lang="en-US" altLang="en-US" dirty="0"/>
              <a:t>Use a spacer to avoid spray misdirection</a:t>
            </a:r>
          </a:p>
          <a:p>
            <a:pPr lvl="1">
              <a:spcBef>
                <a:spcPts val="900"/>
              </a:spcBef>
            </a:pPr>
            <a:r>
              <a:rPr lang="en-US" altLang="en-US" dirty="0"/>
              <a:t>Fits over the inhaler like a sleeve </a:t>
            </a:r>
          </a:p>
          <a:p>
            <a:pPr lvl="1">
              <a:spcBef>
                <a:spcPts val="900"/>
              </a:spcBef>
            </a:pPr>
            <a:r>
              <a:rPr lang="en-US" altLang="en-US" dirty="0"/>
              <a:t>Patient sprays the prescribed dose into the chamber and then breathes in and out of the mouthpiece. </a:t>
            </a:r>
          </a:p>
          <a:p>
            <a:pPr lvl="1">
              <a:spcBef>
                <a:spcPts val="900"/>
              </a:spcBef>
            </a:pPr>
            <a:r>
              <a:rPr lang="en-US" altLang="en-US" dirty="0"/>
              <a:t>Especially useful with young children</a:t>
            </a:r>
          </a:p>
        </p:txBody>
      </p:sp>
      <p:sp>
        <p:nvSpPr>
          <p:cNvPr id="3" name="Title 2"/>
          <p:cNvSpPr>
            <a:spLocks noGrp="1"/>
          </p:cNvSpPr>
          <p:nvPr>
            <p:ph type="title"/>
          </p:nvPr>
        </p:nvSpPr>
        <p:spPr/>
        <p:txBody>
          <a:bodyPr/>
          <a:lstStyle/>
          <a:p>
            <a:r>
              <a:rPr lang="en-US" altLang="en-US" dirty="0"/>
              <a:t>Inhalation Medications </a:t>
            </a:r>
            <a:r>
              <a:rPr lang="en-US" altLang="en-US" sz="2000" b="0" dirty="0"/>
              <a:t>(3 of 4)</a:t>
            </a:r>
            <a:endParaRPr lang="en-US" dirty="0"/>
          </a:p>
        </p:txBody>
      </p:sp>
      <p:pic>
        <p:nvPicPr>
          <p:cNvPr id="9218" name="Picture 2" descr="A photo shows an inhaler attached to a spacer devi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1630509"/>
            <a:ext cx="4038600" cy="26857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4354367"/>
            <a:ext cx="4648200" cy="646331"/>
          </a:xfrm>
          <a:prstGeom prst="rect">
            <a:avLst/>
          </a:prstGeom>
        </p:spPr>
        <p:txBody>
          <a:bodyPr wrap="square">
            <a:spAutoFit/>
          </a:bodyPr>
          <a:lstStyle/>
          <a:p>
            <a:r>
              <a:rPr lang="en-US" b="1" dirty="0"/>
              <a:t>FIGURE 12-11 </a:t>
            </a:r>
            <a:r>
              <a:rPr lang="en-US" dirty="0"/>
              <a:t>Some inhalers have spacer devices to better direct the medication spray.</a:t>
            </a:r>
          </a:p>
        </p:txBody>
      </p:sp>
      <p:sp>
        <p:nvSpPr>
          <p:cNvPr id="4" name="Rectangle 3"/>
          <p:cNvSpPr/>
          <p:nvPr/>
        </p:nvSpPr>
        <p:spPr>
          <a:xfrm>
            <a:off x="6795408" y="497788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Inhalation Medications </a:t>
            </a:r>
            <a:r>
              <a:rPr lang="en-US" altLang="en-US" sz="2000" b="0" dirty="0"/>
              <a:t>(4 of 4)</a:t>
            </a:r>
            <a:endParaRPr lang="en-US" altLang="en-US" sz="2000" dirty="0"/>
          </a:p>
        </p:txBody>
      </p:sp>
      <p:sp>
        <p:nvSpPr>
          <p:cNvPr id="58371" name="Content Placeholder 2"/>
          <p:cNvSpPr>
            <a:spLocks noGrp="1"/>
          </p:cNvSpPr>
          <p:nvPr>
            <p:ph idx="1"/>
          </p:nvPr>
        </p:nvSpPr>
        <p:spPr>
          <a:xfrm>
            <a:off x="914400" y="1447800"/>
            <a:ext cx="5588000" cy="4800600"/>
          </a:xfrm>
        </p:spPr>
        <p:txBody>
          <a:bodyPr/>
          <a:lstStyle/>
          <a:p>
            <a:r>
              <a:rPr lang="en-US" altLang="en-US" dirty="0"/>
              <a:t>Small-volume nebulizers </a:t>
            </a:r>
          </a:p>
          <a:p>
            <a:pPr lvl="1">
              <a:spcBef>
                <a:spcPts val="900"/>
              </a:spcBef>
            </a:pPr>
            <a:r>
              <a:rPr lang="en-US" altLang="en-US" dirty="0"/>
              <a:t>Easier to use than MDIs</a:t>
            </a:r>
          </a:p>
          <a:p>
            <a:pPr lvl="1">
              <a:spcBef>
                <a:spcPts val="900"/>
              </a:spcBef>
            </a:pPr>
            <a:r>
              <a:rPr lang="en-US" altLang="en-US" dirty="0"/>
              <a:t>Take longer to deliver medication</a:t>
            </a:r>
          </a:p>
          <a:p>
            <a:pPr lvl="1">
              <a:spcBef>
                <a:spcPts val="900"/>
              </a:spcBef>
            </a:pPr>
            <a:r>
              <a:rPr lang="en-US" altLang="en-US" dirty="0"/>
              <a:t>Require an external air or oxygen source</a:t>
            </a:r>
          </a:p>
          <a:p>
            <a:pPr lvl="1">
              <a:spcBef>
                <a:spcPts val="900"/>
              </a:spcBef>
            </a:pPr>
            <a:r>
              <a:rPr lang="en-US" altLang="en-US" dirty="0"/>
              <a:t>More effective in patients with moderate to severe respiratory distress</a:t>
            </a:r>
          </a:p>
          <a:p>
            <a:pPr lvl="1">
              <a:spcBef>
                <a:spcPts val="900"/>
              </a:spcBef>
            </a:pPr>
            <a:r>
              <a:rPr lang="en-US" altLang="en-US" dirty="0"/>
              <a:t>Can be used while a patient is on CPAP and during bag-mask ventilation</a:t>
            </a:r>
          </a:p>
        </p:txBody>
      </p:sp>
      <p:pic>
        <p:nvPicPr>
          <p:cNvPr id="10242" name="Picture 2" descr="A photo shows a person guiding a woman's hands which holds a nebulizer placed inside her mout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1525493"/>
            <a:ext cx="2894012" cy="3921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26238" y="5503957"/>
            <a:ext cx="4970462" cy="923330"/>
          </a:xfrm>
          <a:prstGeom prst="rect">
            <a:avLst/>
          </a:prstGeom>
        </p:spPr>
        <p:txBody>
          <a:bodyPr wrap="square">
            <a:spAutoFit/>
          </a:bodyPr>
          <a:lstStyle/>
          <a:p>
            <a:r>
              <a:rPr lang="en-US" b="1" dirty="0"/>
              <a:t>FIGURE 12-12 </a:t>
            </a:r>
            <a:r>
              <a:rPr lang="en-US" dirty="0"/>
              <a:t>With a small-volume nebulizer, liquid medication is atomized by the flow of oxygen. The patient then breathes in the medication.</a:t>
            </a:r>
          </a:p>
        </p:txBody>
      </p:sp>
      <p:sp>
        <p:nvSpPr>
          <p:cNvPr id="3" name="Rectangle 2"/>
          <p:cNvSpPr/>
          <p:nvPr/>
        </p:nvSpPr>
        <p:spPr>
          <a:xfrm>
            <a:off x="6726238" y="642728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Patient Medications </a:t>
            </a:r>
            <a:r>
              <a:rPr lang="en-US" altLang="en-US" sz="2000" b="0" dirty="0"/>
              <a:t>(1 of 2)</a:t>
            </a:r>
            <a:endParaRPr lang="en-US" dirty="0"/>
          </a:p>
        </p:txBody>
      </p:sp>
      <p:sp>
        <p:nvSpPr>
          <p:cNvPr id="60419" name="Content Placeholder 2"/>
          <p:cNvSpPr>
            <a:spLocks noGrp="1"/>
          </p:cNvSpPr>
          <p:nvPr>
            <p:ph idx="1"/>
          </p:nvPr>
        </p:nvSpPr>
        <p:spPr/>
        <p:txBody>
          <a:bodyPr rIns="228600"/>
          <a:lstStyle/>
          <a:p>
            <a:pPr eaLnBrk="1" hangingPunct="1">
              <a:spcBef>
                <a:spcPct val="35000"/>
              </a:spcBef>
            </a:pPr>
            <a:r>
              <a:rPr lang="en-US" altLang="en-US" dirty="0"/>
              <a:t>Patient assessment includes finding out which medications the patient is taking.</a:t>
            </a:r>
          </a:p>
          <a:p>
            <a:pPr lvl="1" eaLnBrk="1" hangingPunct="1">
              <a:spcBef>
                <a:spcPct val="35000"/>
              </a:spcBef>
            </a:pPr>
            <a:r>
              <a:rPr lang="en-US" altLang="en-US" dirty="0"/>
              <a:t>Provides vital clues to the patient’s condition</a:t>
            </a:r>
          </a:p>
          <a:p>
            <a:pPr lvl="1" eaLnBrk="1" hangingPunct="1">
              <a:spcBef>
                <a:spcPct val="35000"/>
              </a:spcBef>
            </a:pPr>
            <a:r>
              <a:rPr lang="en-US" altLang="en-US" dirty="0"/>
              <a:t>Guides treatment</a:t>
            </a:r>
          </a:p>
          <a:p>
            <a:pPr lvl="1" eaLnBrk="1" hangingPunct="1">
              <a:spcBef>
                <a:spcPct val="35000"/>
              </a:spcBef>
            </a:pPr>
            <a:r>
              <a:rPr lang="en-US" altLang="en-US" dirty="0"/>
              <a:t>Will be useful to the emergency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type="body" idx="1"/>
          </p:nvPr>
        </p:nvSpPr>
        <p:spPr/>
        <p:txBody>
          <a:bodyPr rIns="228600"/>
          <a:lstStyle/>
          <a:p>
            <a:pPr eaLnBrk="1" hangingPunct="1">
              <a:spcBef>
                <a:spcPct val="35000"/>
              </a:spcBef>
            </a:pPr>
            <a:r>
              <a:rPr lang="en-US" altLang="en-US" dirty="0"/>
              <a:t>Do not underestimate the importance of obtaining a thorough medication history.</a:t>
            </a:r>
          </a:p>
          <a:p>
            <a:pPr eaLnBrk="1" hangingPunct="1">
              <a:spcBef>
                <a:spcPct val="35000"/>
              </a:spcBef>
            </a:pPr>
            <a:r>
              <a:rPr lang="en-US" altLang="en-US" dirty="0"/>
              <a:t>Medications are often not taken as prescribed.</a:t>
            </a:r>
          </a:p>
          <a:p>
            <a:pPr eaLnBrk="1" hangingPunct="1">
              <a:spcBef>
                <a:spcPct val="35000"/>
              </a:spcBef>
            </a:pPr>
            <a:r>
              <a:rPr lang="en-US" altLang="en-US" dirty="0"/>
              <a:t>Medications may alter the clinical presentation.</a:t>
            </a:r>
          </a:p>
        </p:txBody>
      </p:sp>
      <p:sp>
        <p:nvSpPr>
          <p:cNvPr id="2" name="Title 1"/>
          <p:cNvSpPr>
            <a:spLocks noGrp="1"/>
          </p:cNvSpPr>
          <p:nvPr>
            <p:ph type="title"/>
          </p:nvPr>
        </p:nvSpPr>
        <p:spPr/>
        <p:txBody>
          <a:bodyPr/>
          <a:lstStyle/>
          <a:p>
            <a:r>
              <a:rPr lang="en-US" altLang="en-US" dirty="0"/>
              <a:t>Patient Medications </a:t>
            </a:r>
            <a:r>
              <a:rPr lang="en-US" altLang="en-US" sz="2000" b="0" dirty="0"/>
              <a:t>(2 of 2)</a:t>
            </a:r>
            <a:endParaRPr lang="en-US" dirty="0"/>
          </a:p>
        </p:txBody>
      </p:sp>
    </p:spTree>
    <p:extLst>
      <p:ext uri="{BB962C8B-B14F-4D97-AF65-F5344CB8AC3E}">
        <p14:creationId xmlns:p14="http://schemas.microsoft.com/office/powerpoint/2010/main" val="122188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5)</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Emergency Medications</a:t>
            </a:r>
          </a:p>
          <a:p>
            <a:pPr eaLnBrk="1" hangingPunct="1">
              <a:spcBef>
                <a:spcPct val="35000"/>
              </a:spcBef>
            </a:pPr>
            <a:r>
              <a:rPr lang="en-US" altLang="en-US" dirty="0"/>
              <a:t>Names</a:t>
            </a:r>
          </a:p>
          <a:p>
            <a:pPr eaLnBrk="1" hangingPunct="1">
              <a:spcBef>
                <a:spcPct val="35000"/>
              </a:spcBef>
            </a:pPr>
            <a:r>
              <a:rPr lang="en-US" altLang="en-US" dirty="0"/>
              <a:t>Effects</a:t>
            </a:r>
          </a:p>
          <a:p>
            <a:pPr eaLnBrk="1" hangingPunct="1">
              <a:spcBef>
                <a:spcPct val="35000"/>
              </a:spcBef>
            </a:pPr>
            <a:r>
              <a:rPr lang="en-US" altLang="en-US" dirty="0"/>
              <a:t>Actions</a:t>
            </a:r>
          </a:p>
          <a:p>
            <a:pPr eaLnBrk="1" hangingPunct="1">
              <a:spcBef>
                <a:spcPct val="35000"/>
              </a:spcBef>
            </a:pPr>
            <a:r>
              <a:rPr lang="en-US" altLang="en-US" dirty="0"/>
              <a:t>Indications</a:t>
            </a:r>
          </a:p>
          <a:p>
            <a:pPr eaLnBrk="1" hangingPunct="1">
              <a:spcBef>
                <a:spcPct val="35000"/>
              </a:spcBef>
            </a:pPr>
            <a:r>
              <a:rPr lang="en-US" altLang="en-US" dirty="0"/>
              <a:t>Contraindications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Medication Errors </a:t>
            </a:r>
            <a:r>
              <a:rPr lang="en-US" altLang="en-US" sz="2000" b="0" dirty="0"/>
              <a:t>(1 of 2)</a:t>
            </a:r>
            <a:endParaRPr lang="en-US" dirty="0"/>
          </a:p>
        </p:txBody>
      </p:sp>
      <p:sp>
        <p:nvSpPr>
          <p:cNvPr id="61443" name="Content Placeholder 2"/>
          <p:cNvSpPr>
            <a:spLocks noGrp="1"/>
          </p:cNvSpPr>
          <p:nvPr>
            <p:ph idx="1"/>
          </p:nvPr>
        </p:nvSpPr>
        <p:spPr/>
        <p:txBody>
          <a:bodyPr/>
          <a:lstStyle/>
          <a:p>
            <a:r>
              <a:rPr lang="en-US" altLang="en-US" dirty="0"/>
              <a:t>Inappropriate use of a medication that could lead to patient harm</a:t>
            </a:r>
          </a:p>
          <a:p>
            <a:r>
              <a:rPr lang="en-US" altLang="en-US" dirty="0"/>
              <a:t>May be possible to minimize errors if circumstances are understood</a:t>
            </a:r>
          </a:p>
          <a:p>
            <a:r>
              <a:rPr lang="en-US" altLang="en-US" dirty="0"/>
              <a:t>Ensure the environment does not contribute to errors.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Medication Errors </a:t>
            </a:r>
            <a:r>
              <a:rPr lang="en-US" altLang="en-US" sz="2000" b="0" dirty="0"/>
              <a:t>(2 of 2)</a:t>
            </a:r>
          </a:p>
        </p:txBody>
      </p:sp>
      <p:sp>
        <p:nvSpPr>
          <p:cNvPr id="62467" name="Content Placeholder 2"/>
          <p:cNvSpPr>
            <a:spLocks noGrp="1"/>
          </p:cNvSpPr>
          <p:nvPr>
            <p:ph idx="1"/>
          </p:nvPr>
        </p:nvSpPr>
        <p:spPr/>
        <p:txBody>
          <a:bodyPr/>
          <a:lstStyle/>
          <a:p>
            <a:r>
              <a:rPr lang="en-US" altLang="en-US" dirty="0"/>
              <a:t>If a medication error occurs:</a:t>
            </a:r>
          </a:p>
          <a:p>
            <a:pPr lvl="1">
              <a:spcBef>
                <a:spcPts val="900"/>
              </a:spcBef>
            </a:pPr>
            <a:r>
              <a:rPr lang="en-US" altLang="en-US" dirty="0"/>
              <a:t>Provide appropriate patient care.</a:t>
            </a:r>
          </a:p>
          <a:p>
            <a:pPr lvl="1">
              <a:spcBef>
                <a:spcPts val="900"/>
              </a:spcBef>
            </a:pPr>
            <a:r>
              <a:rPr lang="en-US" altLang="en-US" dirty="0"/>
              <a:t>Notify medical control.</a:t>
            </a:r>
          </a:p>
          <a:p>
            <a:pPr lvl="1">
              <a:spcBef>
                <a:spcPts val="900"/>
              </a:spcBef>
            </a:pPr>
            <a:r>
              <a:rPr lang="en-US" altLang="en-US" dirty="0"/>
              <a:t>Follow protocols.</a:t>
            </a:r>
          </a:p>
          <a:p>
            <a:pPr lvl="1">
              <a:spcBef>
                <a:spcPts val="900"/>
              </a:spcBef>
            </a:pPr>
            <a:r>
              <a:rPr lang="en-US" altLang="en-US" dirty="0"/>
              <a:t>Document thoroughly, accurately, and honestly.</a:t>
            </a:r>
          </a:p>
          <a:p>
            <a:pPr lvl="1">
              <a:spcBef>
                <a:spcPts val="900"/>
              </a:spcBef>
            </a:pPr>
            <a:r>
              <a:rPr lang="en-US" altLang="en-US" dirty="0"/>
              <a:t>Talk with your partner, supervisor, or medical director.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a:t>Review</a:t>
            </a:r>
          </a:p>
        </p:txBody>
      </p:sp>
      <p:sp>
        <p:nvSpPr>
          <p:cNvPr id="63491" name="Rectangle 3"/>
          <p:cNvSpPr>
            <a:spLocks noGrp="1" noChangeArrowheads="1"/>
          </p:cNvSpPr>
          <p:nvPr>
            <p:ph idx="1"/>
            <p:custDataLst>
              <p:tags r:id="rId1"/>
            </p:custDataLst>
          </p:nvPr>
        </p:nvSpPr>
        <p:spPr/>
        <p:txBody>
          <a:bodyPr/>
          <a:lstStyle/>
          <a:p>
            <a:pPr marL="457200" indent="-457200">
              <a:spcBef>
                <a:spcPct val="35000"/>
              </a:spcBef>
              <a:buFontTx/>
              <a:buAutoNum type="arabicPeriod"/>
            </a:pPr>
            <a:r>
              <a:rPr lang="en-US" altLang="en-US" dirty="0"/>
              <a:t>Pharmacology is defined as the:</a:t>
            </a:r>
          </a:p>
          <a:p>
            <a:pPr marL="1028700" lvl="1" indent="-457200">
              <a:spcBef>
                <a:spcPct val="35000"/>
              </a:spcBef>
              <a:buFontTx/>
              <a:buAutoNum type="alphaUcPeriod"/>
            </a:pPr>
            <a:r>
              <a:rPr lang="en-US" altLang="en-US" dirty="0"/>
              <a:t>study of cells and tissues.</a:t>
            </a:r>
          </a:p>
          <a:p>
            <a:pPr marL="1028700" lvl="1" indent="-457200">
              <a:spcBef>
                <a:spcPct val="35000"/>
              </a:spcBef>
              <a:buFontTx/>
              <a:buAutoNum type="alphaUcPeriod"/>
            </a:pPr>
            <a:r>
              <a:rPr lang="en-US" altLang="en-US" dirty="0"/>
              <a:t>study of drugs and medications.</a:t>
            </a:r>
          </a:p>
          <a:p>
            <a:pPr marL="1028700" lvl="1" indent="-457200">
              <a:spcBef>
                <a:spcPct val="35000"/>
              </a:spcBef>
              <a:buFontTx/>
              <a:buAutoNum type="alphaUcPeriod"/>
            </a:pPr>
            <a:r>
              <a:rPr lang="en-US" altLang="en-US" dirty="0"/>
              <a:t>effects of medications in the lungs.</a:t>
            </a:r>
          </a:p>
          <a:p>
            <a:pPr marL="1028700" lvl="1" indent="-457200">
              <a:spcBef>
                <a:spcPct val="35000"/>
              </a:spcBef>
              <a:buFontTx/>
              <a:buAutoNum type="alphaUcPeriod"/>
            </a:pPr>
            <a:r>
              <a:rPr lang="en-US" altLang="en-US" dirty="0"/>
              <a:t>distribution of drugs to the body’s tissues.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a:t>Review</a:t>
            </a:r>
          </a:p>
        </p:txBody>
      </p:sp>
      <p:sp>
        <p:nvSpPr>
          <p:cNvPr id="64515" name="Rectangle 3"/>
          <p:cNvSpPr>
            <a:spLocks noGrp="1" noChangeArrowheads="1"/>
          </p:cNvSpPr>
          <p:nvPr>
            <p:ph idx="1"/>
          </p:nvPr>
        </p:nvSpPr>
        <p:spPr/>
        <p:txBody>
          <a:bodyPr/>
          <a:lstStyle/>
          <a:p>
            <a:pPr marL="0" indent="0">
              <a:buFontTx/>
              <a:buNone/>
            </a:pPr>
            <a:r>
              <a:rPr lang="en-US" altLang="en-US" b="1" dirty="0"/>
              <a:t>Answer: </a:t>
            </a:r>
            <a:r>
              <a:rPr lang="en-US" altLang="en-US" b="1" dirty="0">
                <a:solidFill>
                  <a:srgbClr val="F37021"/>
                </a:solidFill>
              </a:rPr>
              <a:t>B</a:t>
            </a:r>
          </a:p>
          <a:p>
            <a:pPr marL="0" indent="0">
              <a:buFontTx/>
              <a:buNone/>
            </a:pPr>
            <a:r>
              <a:rPr lang="en-US" altLang="en-US" b="1" dirty="0"/>
              <a:t>Rationale: </a:t>
            </a:r>
            <a:r>
              <a:rPr lang="en-US" altLang="en-US" dirty="0"/>
              <a:t>Pharmacology is the field of science that deals with the study of drugs and medications.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Review</a:t>
            </a:r>
            <a:endParaRPr lang="en-US" altLang="en-US" sz="2800" b="0" dirty="0"/>
          </a:p>
        </p:txBody>
      </p:sp>
      <p:sp>
        <p:nvSpPr>
          <p:cNvPr id="65539" name="Rectangle 3"/>
          <p:cNvSpPr>
            <a:spLocks noGrp="1" noChangeArrowheads="1"/>
          </p:cNvSpPr>
          <p:nvPr>
            <p:ph idx="1"/>
            <p:custDataLst>
              <p:tags r:id="rId1"/>
            </p:custDataLst>
          </p:nvPr>
        </p:nvSpPr>
        <p:spPr/>
        <p:txBody>
          <a:bodyPr/>
          <a:lstStyle/>
          <a:p>
            <a:pPr marL="457200" indent="-457200">
              <a:buFontTx/>
              <a:buAutoNum type="arabicPeriod"/>
            </a:pPr>
            <a:r>
              <a:rPr lang="en-US" altLang="en-US" dirty="0"/>
              <a:t>Pharmacology is defined as the:</a:t>
            </a:r>
          </a:p>
          <a:p>
            <a:pPr marL="1016000" lvl="1" indent="-444500">
              <a:spcBef>
                <a:spcPts val="900"/>
              </a:spcBef>
              <a:buFontTx/>
              <a:buAutoNum type="alphaUcPeriod"/>
            </a:pPr>
            <a:r>
              <a:rPr lang="en-US" altLang="en-US" dirty="0"/>
              <a:t>study of cells and tissues.</a:t>
            </a:r>
            <a:br>
              <a:rPr lang="en-US" altLang="en-US" dirty="0"/>
            </a:br>
            <a:r>
              <a:rPr lang="en-US" altLang="en-US" b="1" dirty="0"/>
              <a:t>Rationale: </a:t>
            </a:r>
            <a:r>
              <a:rPr lang="en-US" altLang="en-US" dirty="0">
                <a:solidFill>
                  <a:srgbClr val="F37021"/>
                </a:solidFill>
              </a:rPr>
              <a:t>This is physiology, which is a branch of biology.</a:t>
            </a:r>
          </a:p>
          <a:p>
            <a:pPr marL="1016000" lvl="1" indent="-444500">
              <a:spcBef>
                <a:spcPts val="900"/>
              </a:spcBef>
              <a:buFontTx/>
              <a:buAutoNum type="alphaUcPeriod"/>
            </a:pPr>
            <a:r>
              <a:rPr lang="en-US" altLang="en-US" dirty="0"/>
              <a:t>study of drugs and medications.</a:t>
            </a:r>
            <a:br>
              <a:rPr lang="en-US" altLang="en-US" dirty="0"/>
            </a:br>
            <a:r>
              <a:rPr lang="en-US" altLang="en-US" b="1" dirty="0"/>
              <a:t>Rationale: </a:t>
            </a:r>
            <a:r>
              <a:rPr lang="en-US" altLang="en-US" dirty="0">
                <a:solidFill>
                  <a:srgbClr val="F37021"/>
                </a:solidFill>
              </a:rPr>
              <a:t>Correct answer</a:t>
            </a:r>
          </a:p>
          <a:p>
            <a:pPr marL="1016000" lvl="1" indent="-444500">
              <a:spcBef>
                <a:spcPts val="900"/>
              </a:spcBef>
              <a:buFontTx/>
              <a:buAutoNum type="alphaUcPeriod" startAt="3"/>
            </a:pPr>
            <a:r>
              <a:rPr lang="en-US" altLang="en-US" dirty="0"/>
              <a:t>effects of medications in the lungs.</a:t>
            </a:r>
            <a:br>
              <a:rPr lang="en-US" altLang="en-US" dirty="0"/>
            </a:br>
            <a:r>
              <a:rPr lang="en-US" altLang="en-US" b="1" dirty="0"/>
              <a:t>Rationale: </a:t>
            </a:r>
            <a:r>
              <a:rPr lang="en-US" altLang="en-US" dirty="0">
                <a:solidFill>
                  <a:srgbClr val="F37021"/>
                </a:solidFill>
              </a:rPr>
              <a:t>This is pharmacodynamics, which includes the processes of the body’s response to medications.</a:t>
            </a:r>
          </a:p>
          <a:p>
            <a:pPr marL="1016000" lvl="1" indent="-444500">
              <a:spcBef>
                <a:spcPts val="900"/>
              </a:spcBef>
              <a:buFontTx/>
              <a:buAutoNum type="alphaUcPeriod" startAt="3"/>
            </a:pPr>
            <a:r>
              <a:rPr lang="en-US" altLang="en-US" dirty="0"/>
              <a:t>distribution of drugs to the body’s tissues.</a:t>
            </a:r>
            <a:br>
              <a:rPr lang="en-US" altLang="en-US" dirty="0"/>
            </a:br>
            <a:r>
              <a:rPr lang="en-US" altLang="en-US" b="1" dirty="0"/>
              <a:t>Rationale: </a:t>
            </a:r>
            <a:r>
              <a:rPr lang="en-US" altLang="en-US" dirty="0">
                <a:solidFill>
                  <a:srgbClr val="F37021"/>
                </a:solidFill>
              </a:rPr>
              <a:t>This is pharmacokinetics, which studies medication distribution within the body.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a:t>Review</a:t>
            </a:r>
          </a:p>
        </p:txBody>
      </p:sp>
      <p:sp>
        <p:nvSpPr>
          <p:cNvPr id="67587" name="Rectangle 3"/>
          <p:cNvSpPr>
            <a:spLocks noGrp="1" noChangeArrowheads="1"/>
          </p:cNvSpPr>
          <p:nvPr>
            <p:ph idx="1"/>
            <p:custDataLst>
              <p:tags r:id="rId1"/>
            </p:custDataLst>
          </p:nvPr>
        </p:nvSpPr>
        <p:spPr/>
        <p:txBody>
          <a:bodyPr/>
          <a:lstStyle/>
          <a:p>
            <a:pPr marL="457200" indent="-457200">
              <a:buFontTx/>
              <a:buAutoNum type="arabicPeriod" startAt="2"/>
            </a:pPr>
            <a:r>
              <a:rPr lang="en-US" altLang="en-US" dirty="0"/>
              <a:t>Which of the following statements regarding medications is FALSE?</a:t>
            </a:r>
          </a:p>
          <a:p>
            <a:pPr marL="1028700" lvl="1" indent="-457200">
              <a:spcBef>
                <a:spcPts val="900"/>
              </a:spcBef>
              <a:buFontTx/>
              <a:buAutoNum type="alphaUcPeriod"/>
            </a:pPr>
            <a:r>
              <a:rPr lang="en-US" altLang="en-US" dirty="0"/>
              <a:t>Many medications are known by different names.</a:t>
            </a:r>
          </a:p>
          <a:p>
            <a:pPr marL="1028700" lvl="1" indent="-457200">
              <a:spcBef>
                <a:spcPts val="900"/>
              </a:spcBef>
              <a:buFontTx/>
              <a:buAutoNum type="alphaUcPeriod"/>
            </a:pPr>
            <a:r>
              <a:rPr lang="en-US" altLang="en-US" dirty="0"/>
              <a:t>Some medications affect more than one body system.</a:t>
            </a:r>
          </a:p>
          <a:p>
            <a:pPr marL="1028700" lvl="1" indent="-457200">
              <a:spcBef>
                <a:spcPts val="900"/>
              </a:spcBef>
              <a:buFontTx/>
              <a:buAutoNum type="alphaUcPeriod"/>
            </a:pPr>
            <a:r>
              <a:rPr lang="en-US" altLang="en-US" dirty="0"/>
              <a:t>Over-the-counter drugs must be prescribed by a physician.</a:t>
            </a:r>
          </a:p>
          <a:p>
            <a:pPr marL="1028700" lvl="1" indent="-457200">
              <a:spcBef>
                <a:spcPts val="900"/>
              </a:spcBef>
              <a:buFontTx/>
              <a:buAutoNum type="alphaUcPeriod"/>
            </a:pPr>
            <a:r>
              <a:rPr lang="en-US" altLang="en-US" dirty="0"/>
              <a:t>EMTs should ask about any herbal remedies or vitamins that the patient may be taking.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a:t>Review</a:t>
            </a:r>
          </a:p>
        </p:txBody>
      </p:sp>
      <p:sp>
        <p:nvSpPr>
          <p:cNvPr id="68611" name="Rectangle 3"/>
          <p:cNvSpPr>
            <a:spLocks noGrp="1" noChangeArrowheads="1"/>
          </p:cNvSpPr>
          <p:nvPr>
            <p:ph idx="1"/>
          </p:nvPr>
        </p:nvSpPr>
        <p:spPr/>
        <p:txBody>
          <a:bodyPr/>
          <a:lstStyle/>
          <a:p>
            <a:pPr marL="0" indent="0">
              <a:buFontTx/>
              <a:buNone/>
            </a:pPr>
            <a:r>
              <a:rPr lang="en-US" altLang="en-US" b="1" dirty="0"/>
              <a:t>Answer: </a:t>
            </a:r>
            <a:r>
              <a:rPr lang="en-US" altLang="en-US" b="1" dirty="0">
                <a:solidFill>
                  <a:srgbClr val="F37021"/>
                </a:solidFill>
              </a:rPr>
              <a:t>C</a:t>
            </a:r>
          </a:p>
          <a:p>
            <a:pPr marL="0" indent="0">
              <a:buFontTx/>
              <a:buNone/>
            </a:pPr>
            <a:r>
              <a:rPr lang="en-US" altLang="en-US" b="1" dirty="0"/>
              <a:t>Rationale: </a:t>
            </a:r>
            <a:r>
              <a:rPr lang="en-US" altLang="en-US" dirty="0"/>
              <a:t>Over-the-counter (OTC) drugs, such as aspirin, Tylenol, and Motrin, do not require a physician prescription. They can be purchased at a supermarket or drugstore. Most medications have a generic name and a trade name. For example, acetaminophen is the generic name for Tylenol, and ibuprofen is the generic name for Motrin.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a:t>Review</a:t>
            </a:r>
            <a:endParaRPr lang="en-US" altLang="en-US" sz="2800" b="0" dirty="0"/>
          </a:p>
        </p:txBody>
      </p:sp>
      <p:sp>
        <p:nvSpPr>
          <p:cNvPr id="69635" name="Rectangle 3"/>
          <p:cNvSpPr>
            <a:spLocks noGrp="1" noChangeArrowheads="1"/>
          </p:cNvSpPr>
          <p:nvPr>
            <p:ph idx="1"/>
          </p:nvPr>
        </p:nvSpPr>
        <p:spPr/>
        <p:txBody>
          <a:bodyPr/>
          <a:lstStyle/>
          <a:p>
            <a:pPr marL="457200" indent="-457200">
              <a:buFontTx/>
              <a:buAutoNum type="arabicPeriod" startAt="2"/>
            </a:pPr>
            <a:r>
              <a:rPr lang="en-US" altLang="en-US" dirty="0"/>
              <a:t>Which of the following statements regarding medications is FALSE?</a:t>
            </a:r>
          </a:p>
          <a:p>
            <a:pPr marL="1028700" lvl="1" indent="-457200">
              <a:spcBef>
                <a:spcPts val="900"/>
              </a:spcBef>
              <a:buFontTx/>
              <a:buAutoNum type="alphaUcPeriod"/>
            </a:pPr>
            <a:r>
              <a:rPr lang="en-US" altLang="en-US" dirty="0"/>
              <a:t>Many medications are known by different names.</a:t>
            </a:r>
            <a:br>
              <a:rPr lang="en-US" altLang="en-US" dirty="0"/>
            </a:br>
            <a:r>
              <a:rPr lang="en-US" altLang="en-US" b="1" dirty="0"/>
              <a:t>Rationale: </a:t>
            </a:r>
            <a:r>
              <a:rPr lang="en-US" altLang="en-US" dirty="0">
                <a:solidFill>
                  <a:srgbClr val="F37021"/>
                </a:solidFill>
              </a:rPr>
              <a:t>True; medications can have several different names.</a:t>
            </a:r>
          </a:p>
          <a:p>
            <a:pPr marL="1028700" lvl="1" indent="-457200">
              <a:spcBef>
                <a:spcPts val="900"/>
              </a:spcBef>
              <a:buFontTx/>
              <a:buAutoNum type="alphaUcPeriod"/>
            </a:pPr>
            <a:r>
              <a:rPr lang="en-US" altLang="en-US" dirty="0"/>
              <a:t>Some medications affect more than one body system.</a:t>
            </a:r>
            <a:br>
              <a:rPr lang="en-US" altLang="en-US" dirty="0"/>
            </a:br>
            <a:r>
              <a:rPr lang="en-US" altLang="en-US" b="1" dirty="0"/>
              <a:t>Rationale: </a:t>
            </a:r>
            <a:r>
              <a:rPr lang="en-US" altLang="en-US" dirty="0">
                <a:solidFill>
                  <a:srgbClr val="F37021"/>
                </a:solidFill>
              </a:rPr>
              <a:t>True; medications can affect many different body systems.</a:t>
            </a:r>
          </a:p>
          <a:p>
            <a:pPr marL="1028700" lvl="1" indent="-457200">
              <a:spcBef>
                <a:spcPts val="900"/>
              </a:spcBef>
              <a:buFontTx/>
              <a:buAutoNum type="alphaUcPeriod" startAt="3"/>
            </a:pPr>
            <a:r>
              <a:rPr lang="en-US" altLang="en-US" dirty="0"/>
              <a:t>Over-the-counter drugs must be prescribed by a physician.</a:t>
            </a:r>
            <a:br>
              <a:rPr lang="en-US" altLang="en-US" dirty="0"/>
            </a:br>
            <a:r>
              <a:rPr lang="en-US" altLang="en-US" b="1" dirty="0"/>
              <a:t>Rationale: </a:t>
            </a:r>
            <a:r>
              <a:rPr lang="en-US" altLang="en-US" dirty="0">
                <a:solidFill>
                  <a:srgbClr val="F37021"/>
                </a:solidFill>
              </a:rPr>
              <a:t>Correct answer</a:t>
            </a:r>
          </a:p>
          <a:p>
            <a:pPr marL="1028700" lvl="1" indent="-457200">
              <a:spcBef>
                <a:spcPts val="900"/>
              </a:spcBef>
              <a:buFontTx/>
              <a:buAutoNum type="alphaUcPeriod" startAt="3"/>
            </a:pPr>
            <a:r>
              <a:rPr lang="en-US" altLang="en-US" dirty="0"/>
              <a:t>EMTs should ask about any herbal remedies or vitamins that the patient may be taking.</a:t>
            </a:r>
            <a:br>
              <a:rPr lang="en-US" altLang="en-US" dirty="0"/>
            </a:br>
            <a:r>
              <a:rPr lang="en-US" altLang="en-US" b="1" dirty="0"/>
              <a:t>Rationale: </a:t>
            </a:r>
            <a:r>
              <a:rPr lang="en-US" altLang="en-US" dirty="0">
                <a:solidFill>
                  <a:srgbClr val="F37021"/>
                </a:solidFill>
              </a:rPr>
              <a:t>True; herbal remedies and vitamins can have interactions and effects on the patient’s health and condition.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a:t>Review</a:t>
            </a:r>
          </a:p>
        </p:txBody>
      </p:sp>
      <p:sp>
        <p:nvSpPr>
          <p:cNvPr id="71683" name="Rectangle 3"/>
          <p:cNvSpPr>
            <a:spLocks noGrp="1" noChangeArrowheads="1"/>
          </p:cNvSpPr>
          <p:nvPr>
            <p:ph idx="1"/>
            <p:custDataLst>
              <p:tags r:id="rId1"/>
            </p:custDataLst>
          </p:nvPr>
        </p:nvSpPr>
        <p:spPr/>
        <p:txBody>
          <a:bodyPr/>
          <a:lstStyle/>
          <a:p>
            <a:pPr marL="457200" indent="-457200">
              <a:buFontTx/>
              <a:buAutoNum type="arabicPeriod" startAt="3"/>
            </a:pPr>
            <a:r>
              <a:rPr lang="en-US" altLang="en-US" dirty="0"/>
              <a:t>Which of the following routes of medication administration has the fastest effect?</a:t>
            </a:r>
          </a:p>
          <a:p>
            <a:pPr marL="1028700" lvl="1" indent="-457200">
              <a:spcBef>
                <a:spcPts val="900"/>
              </a:spcBef>
              <a:buFontTx/>
              <a:buAutoNum type="alphaUcPeriod"/>
            </a:pPr>
            <a:r>
              <a:rPr lang="en-US" altLang="en-US" dirty="0"/>
              <a:t>Oral</a:t>
            </a:r>
          </a:p>
          <a:p>
            <a:pPr marL="1028700" lvl="1" indent="-457200">
              <a:spcBef>
                <a:spcPts val="900"/>
              </a:spcBef>
              <a:buFontTx/>
              <a:buAutoNum type="alphaUcPeriod"/>
            </a:pPr>
            <a:r>
              <a:rPr lang="en-US" altLang="en-US" dirty="0"/>
              <a:t>Intravenous</a:t>
            </a:r>
          </a:p>
          <a:p>
            <a:pPr marL="1028700" lvl="1" indent="-457200">
              <a:spcBef>
                <a:spcPts val="900"/>
              </a:spcBef>
              <a:buFontTx/>
              <a:buAutoNum type="alphaUcPeriod"/>
            </a:pPr>
            <a:r>
              <a:rPr lang="en-US" altLang="en-US" dirty="0"/>
              <a:t>Subcutaneous</a:t>
            </a:r>
          </a:p>
          <a:p>
            <a:pPr marL="1028700" lvl="1" indent="-457200">
              <a:spcBef>
                <a:spcPts val="900"/>
              </a:spcBef>
              <a:buFontTx/>
              <a:buAutoNum type="alphaUcPeriod"/>
            </a:pPr>
            <a:r>
              <a:rPr lang="en-US" altLang="en-US" dirty="0"/>
              <a:t>Intramuscular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a:t>Review</a:t>
            </a:r>
          </a:p>
        </p:txBody>
      </p:sp>
      <p:sp>
        <p:nvSpPr>
          <p:cNvPr id="72707" name="Rectangle 3"/>
          <p:cNvSpPr>
            <a:spLocks noGrp="1" noChangeArrowheads="1"/>
          </p:cNvSpPr>
          <p:nvPr>
            <p:ph idx="1"/>
          </p:nvPr>
        </p:nvSpPr>
        <p:spPr/>
        <p:txBody>
          <a:bodyPr/>
          <a:lstStyle/>
          <a:p>
            <a:pPr marL="0" indent="0">
              <a:buFontTx/>
              <a:buNone/>
            </a:pPr>
            <a:r>
              <a:rPr lang="en-US" altLang="en-US" b="1" dirty="0"/>
              <a:t>Answer:</a:t>
            </a:r>
            <a:r>
              <a:rPr lang="en-US" altLang="en-US" dirty="0">
                <a:solidFill>
                  <a:srgbClr val="F37021"/>
                </a:solidFill>
              </a:rPr>
              <a:t> </a:t>
            </a:r>
            <a:r>
              <a:rPr lang="en-US" altLang="en-US" b="1" dirty="0">
                <a:solidFill>
                  <a:srgbClr val="F37021"/>
                </a:solidFill>
              </a:rPr>
              <a:t>B</a:t>
            </a:r>
          </a:p>
          <a:p>
            <a:pPr marL="0" indent="0">
              <a:buFontTx/>
              <a:buNone/>
            </a:pPr>
            <a:r>
              <a:rPr lang="en-US" altLang="en-US" b="1" dirty="0"/>
              <a:t>Rationale: </a:t>
            </a:r>
            <a:r>
              <a:rPr lang="en-US" altLang="en-US" dirty="0"/>
              <a:t>Because its administration is directly into a vein, a drug given intravenously enters the body quickly. The intravenous route is the fastest acting of all the routes of medication administration.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5)</a:t>
            </a:r>
          </a:p>
        </p:txBody>
      </p:sp>
      <p:sp>
        <p:nvSpPr>
          <p:cNvPr id="9219"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Emergency Medications (cont’d)</a:t>
            </a:r>
          </a:p>
          <a:p>
            <a:pPr eaLnBrk="1" hangingPunct="1">
              <a:spcBef>
                <a:spcPct val="35000"/>
              </a:spcBef>
            </a:pPr>
            <a:r>
              <a:rPr lang="en-US" altLang="en-US" dirty="0"/>
              <a:t>Complications</a:t>
            </a:r>
          </a:p>
          <a:p>
            <a:pPr eaLnBrk="1" hangingPunct="1">
              <a:spcBef>
                <a:spcPct val="35000"/>
              </a:spcBef>
            </a:pPr>
            <a:r>
              <a:rPr lang="en-US" altLang="en-US" dirty="0"/>
              <a:t>Routes of administration</a:t>
            </a:r>
          </a:p>
          <a:p>
            <a:pPr eaLnBrk="1" hangingPunct="1">
              <a:spcBef>
                <a:spcPct val="35000"/>
              </a:spcBef>
            </a:pPr>
            <a:r>
              <a:rPr lang="en-US" altLang="en-US" dirty="0"/>
              <a:t>Side effects</a:t>
            </a:r>
          </a:p>
          <a:p>
            <a:pPr eaLnBrk="1" hangingPunct="1">
              <a:spcBef>
                <a:spcPct val="35000"/>
              </a:spcBef>
            </a:pPr>
            <a:r>
              <a:rPr lang="en-US" altLang="en-US" dirty="0"/>
              <a:t>Interactions</a:t>
            </a:r>
          </a:p>
          <a:p>
            <a:pPr eaLnBrk="1" hangingPunct="1">
              <a:spcBef>
                <a:spcPct val="35000"/>
              </a:spcBef>
            </a:pPr>
            <a:r>
              <a:rPr lang="en-US" altLang="en-US" dirty="0"/>
              <a:t>Dosages for the medications administered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a:t>Review</a:t>
            </a:r>
            <a:endParaRPr lang="en-US" altLang="en-US" sz="2800" b="0" dirty="0"/>
          </a:p>
        </p:txBody>
      </p:sp>
      <p:sp>
        <p:nvSpPr>
          <p:cNvPr id="73731" name="Rectangle 3"/>
          <p:cNvSpPr>
            <a:spLocks noGrp="1" noChangeArrowheads="1"/>
          </p:cNvSpPr>
          <p:nvPr>
            <p:ph idx="1"/>
          </p:nvPr>
        </p:nvSpPr>
        <p:spPr/>
        <p:txBody>
          <a:bodyPr/>
          <a:lstStyle/>
          <a:p>
            <a:pPr marL="457200" indent="-457200">
              <a:buFontTx/>
              <a:buAutoNum type="arabicPeriod" startAt="3"/>
            </a:pPr>
            <a:r>
              <a:rPr lang="en-US" altLang="en-US" dirty="0"/>
              <a:t>Which of the following routes of medication administration has the fastest effect?</a:t>
            </a:r>
          </a:p>
          <a:p>
            <a:pPr marL="1028700" lvl="1" indent="-457200">
              <a:spcBef>
                <a:spcPts val="900"/>
              </a:spcBef>
              <a:buFontTx/>
              <a:buAutoNum type="alphaUcPeriod"/>
            </a:pPr>
            <a:r>
              <a:rPr lang="en-US" altLang="en-US" dirty="0"/>
              <a:t>Oral</a:t>
            </a:r>
            <a:br>
              <a:rPr lang="en-US" altLang="en-US" dirty="0"/>
            </a:br>
            <a:r>
              <a:rPr lang="en-US" altLang="en-US" b="1" dirty="0"/>
              <a:t>Rationale:</a:t>
            </a:r>
            <a:r>
              <a:rPr lang="en-US" altLang="en-US" dirty="0"/>
              <a:t> </a:t>
            </a:r>
            <a:r>
              <a:rPr lang="en-US" altLang="en-US" dirty="0">
                <a:solidFill>
                  <a:srgbClr val="F37021"/>
                </a:solidFill>
              </a:rPr>
              <a:t>The medication must be absorbed through the mucous membranes first to get to the circulatory system.</a:t>
            </a:r>
          </a:p>
          <a:p>
            <a:pPr marL="1028700" lvl="1" indent="-457200">
              <a:spcBef>
                <a:spcPts val="900"/>
              </a:spcBef>
              <a:buFontTx/>
              <a:buAutoNum type="alphaUcPeriod"/>
            </a:pPr>
            <a:r>
              <a:rPr lang="en-US" altLang="en-US" dirty="0"/>
              <a:t>Intravenous</a:t>
            </a:r>
            <a:br>
              <a:rPr lang="en-US" altLang="en-US" dirty="0"/>
            </a:br>
            <a:r>
              <a:rPr lang="en-US" altLang="en-US" b="1" dirty="0"/>
              <a:t>Rationale:</a:t>
            </a:r>
            <a:r>
              <a:rPr lang="en-US" altLang="en-US" dirty="0"/>
              <a:t> </a:t>
            </a:r>
            <a:r>
              <a:rPr lang="en-US" altLang="en-US" dirty="0">
                <a:solidFill>
                  <a:srgbClr val="F37021"/>
                </a:solidFill>
              </a:rPr>
              <a:t>Correct answer</a:t>
            </a:r>
          </a:p>
          <a:p>
            <a:pPr marL="1016000" lvl="1" indent="-444500">
              <a:spcBef>
                <a:spcPts val="900"/>
              </a:spcBef>
              <a:buFontTx/>
              <a:buAutoNum type="alphaUcPeriod" startAt="3"/>
            </a:pPr>
            <a:r>
              <a:rPr lang="en-US" altLang="en-US" dirty="0"/>
              <a:t>Subcutaneous</a:t>
            </a:r>
            <a:br>
              <a:rPr lang="en-US" altLang="en-US" dirty="0"/>
            </a:br>
            <a:r>
              <a:rPr lang="en-US" altLang="en-US" b="1" dirty="0"/>
              <a:t>Rationale:</a:t>
            </a:r>
            <a:r>
              <a:rPr lang="en-US" altLang="en-US" dirty="0"/>
              <a:t> </a:t>
            </a:r>
            <a:r>
              <a:rPr lang="en-US" altLang="en-US" dirty="0">
                <a:solidFill>
                  <a:srgbClr val="F37021"/>
                </a:solidFill>
              </a:rPr>
              <a:t>The medication must pass through the layers of skin before reaching the circulatory system.</a:t>
            </a:r>
          </a:p>
          <a:p>
            <a:pPr marL="1016000" lvl="1" indent="-444500">
              <a:spcBef>
                <a:spcPts val="900"/>
              </a:spcBef>
              <a:buFontTx/>
              <a:buAutoNum type="alphaUcPeriod" startAt="3"/>
            </a:pPr>
            <a:r>
              <a:rPr lang="en-US" altLang="en-US" dirty="0"/>
              <a:t>Intramuscular</a:t>
            </a:r>
            <a:br>
              <a:rPr lang="en-US" altLang="en-US" dirty="0"/>
            </a:br>
            <a:r>
              <a:rPr lang="en-US" altLang="en-US" b="1" dirty="0"/>
              <a:t>Rationale:</a:t>
            </a:r>
            <a:r>
              <a:rPr lang="en-US" altLang="en-US" dirty="0"/>
              <a:t> </a:t>
            </a:r>
            <a:r>
              <a:rPr lang="en-US" altLang="en-US" dirty="0">
                <a:solidFill>
                  <a:srgbClr val="F37021"/>
                </a:solidFill>
              </a:rPr>
              <a:t>The medication needs to travel to the circulatory system.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dirty="0"/>
              <a:t>Review</a:t>
            </a:r>
          </a:p>
        </p:txBody>
      </p:sp>
      <p:sp>
        <p:nvSpPr>
          <p:cNvPr id="75779"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4"/>
            </a:pPr>
            <a:r>
              <a:rPr lang="en-US" altLang="en-US" dirty="0"/>
              <a:t>When administered to a patient, a metered-dose inhaler will:</a:t>
            </a:r>
          </a:p>
          <a:p>
            <a:pPr marL="1016000" lvl="1" indent="-444500">
              <a:spcBef>
                <a:spcPct val="35000"/>
              </a:spcBef>
              <a:buFontTx/>
              <a:buAutoNum type="alphaUcPeriod"/>
            </a:pPr>
            <a:r>
              <a:rPr lang="en-US" altLang="en-US" dirty="0"/>
              <a:t>deliver the same dose each time it is administered.</a:t>
            </a:r>
          </a:p>
          <a:p>
            <a:pPr marL="1016000" lvl="1" indent="-444500">
              <a:spcBef>
                <a:spcPct val="35000"/>
              </a:spcBef>
              <a:buFontTx/>
              <a:buAutoNum type="alphaUcPeriod"/>
            </a:pPr>
            <a:r>
              <a:rPr lang="en-US" altLang="en-US" dirty="0"/>
              <a:t>be ineffective when given to patients with asthma.</a:t>
            </a:r>
          </a:p>
          <a:p>
            <a:pPr marL="1016000" lvl="1" indent="-444500">
              <a:spcBef>
                <a:spcPct val="35000"/>
              </a:spcBef>
              <a:buFontTx/>
              <a:buAutoNum type="alphaUcPeriod"/>
            </a:pPr>
            <a:r>
              <a:rPr lang="en-US" altLang="en-US" dirty="0"/>
              <a:t>deliver a different dose each time it is administered.</a:t>
            </a:r>
          </a:p>
          <a:p>
            <a:pPr marL="1016000" lvl="1" indent="-444500">
              <a:spcBef>
                <a:spcPct val="35000"/>
              </a:spcBef>
              <a:buFontTx/>
              <a:buAutoNum type="alphaUcPeriod"/>
            </a:pPr>
            <a:r>
              <a:rPr lang="en-US" altLang="en-US" dirty="0"/>
              <a:t>be delivered to the lungs over a period of 6 to 8 hours.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Review</a:t>
            </a:r>
          </a:p>
        </p:txBody>
      </p:sp>
      <p:sp>
        <p:nvSpPr>
          <p:cNvPr id="76803" name="Rectangle 3"/>
          <p:cNvSpPr>
            <a:spLocks noGrp="1" noChangeArrowheads="1"/>
          </p:cNvSpPr>
          <p:nvPr>
            <p:ph idx="1"/>
          </p:nvPr>
        </p:nvSpPr>
        <p:spPr/>
        <p:txBody>
          <a:bodyPr/>
          <a:lstStyle/>
          <a:p>
            <a:pPr marL="0" indent="0">
              <a:buFontTx/>
              <a:buNone/>
            </a:pPr>
            <a:r>
              <a:rPr lang="en-US" altLang="en-US" b="1" dirty="0"/>
              <a:t>Answer: </a:t>
            </a:r>
            <a:r>
              <a:rPr lang="en-US" altLang="en-US" b="1" dirty="0">
                <a:solidFill>
                  <a:srgbClr val="F37021"/>
                </a:solidFill>
              </a:rPr>
              <a:t>A</a:t>
            </a:r>
          </a:p>
          <a:p>
            <a:pPr marL="0" indent="0">
              <a:buFontTx/>
              <a:buNone/>
            </a:pPr>
            <a:r>
              <a:rPr lang="en-US" altLang="en-US" b="1" dirty="0"/>
              <a:t>Rationale: </a:t>
            </a:r>
            <a:r>
              <a:rPr lang="en-US" altLang="en-US" dirty="0"/>
              <a:t>The metered-dose inhaler (MDI) delivers the same dose of medication each time it is used. Drugs given via the MDI act very quickly and are commonly prescribed to patients with asthma, emphysema, and other airway diseases.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dirty="0"/>
              <a:t>Review</a:t>
            </a:r>
            <a:endParaRPr lang="en-US" altLang="en-US" sz="2800" b="0" dirty="0"/>
          </a:p>
        </p:txBody>
      </p:sp>
      <p:sp>
        <p:nvSpPr>
          <p:cNvPr id="77827"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4"/>
            </a:pPr>
            <a:r>
              <a:rPr lang="en-US" altLang="en-US" dirty="0"/>
              <a:t>When administered to a patient, a metered-dose inhaler will:</a:t>
            </a:r>
          </a:p>
          <a:p>
            <a:pPr marL="1028700" lvl="1" indent="-457200">
              <a:spcBef>
                <a:spcPct val="35000"/>
              </a:spcBef>
              <a:buFontTx/>
              <a:buAutoNum type="alphaUcPeriod"/>
            </a:pPr>
            <a:r>
              <a:rPr lang="en-US" altLang="en-US" dirty="0"/>
              <a:t>deliver the same dose each time it is administered.</a:t>
            </a:r>
            <a:br>
              <a:rPr lang="en-US" altLang="en-US" dirty="0"/>
            </a:br>
            <a:r>
              <a:rPr lang="en-US" altLang="en-US" b="1" dirty="0"/>
              <a:t>Rationale: </a:t>
            </a:r>
            <a:r>
              <a:rPr lang="en-US" altLang="en-US" dirty="0">
                <a:solidFill>
                  <a:srgbClr val="F37021"/>
                </a:solidFill>
              </a:rPr>
              <a:t>Correct answer</a:t>
            </a:r>
          </a:p>
          <a:p>
            <a:pPr marL="1028700" lvl="1" indent="-457200">
              <a:spcBef>
                <a:spcPct val="35000"/>
              </a:spcBef>
              <a:buFontTx/>
              <a:buAutoNum type="alphaUcPeriod"/>
            </a:pPr>
            <a:r>
              <a:rPr lang="en-US" altLang="en-US" dirty="0"/>
              <a:t>be ineffective when given to patients with asthma.</a:t>
            </a:r>
            <a:br>
              <a:rPr lang="en-US" altLang="en-US" dirty="0"/>
            </a:br>
            <a:r>
              <a:rPr lang="en-US" altLang="en-US" b="1" dirty="0"/>
              <a:t>Rationale: </a:t>
            </a:r>
            <a:r>
              <a:rPr lang="en-US" altLang="en-US" dirty="0">
                <a:solidFill>
                  <a:srgbClr val="F37021"/>
                </a:solidFill>
              </a:rPr>
              <a:t>An inhaler is usually prescribed for patients with asthma.</a:t>
            </a:r>
          </a:p>
          <a:p>
            <a:pPr marL="1028700" lvl="1" indent="-457200">
              <a:spcBef>
                <a:spcPct val="35000"/>
              </a:spcBef>
              <a:buFontTx/>
              <a:buAutoNum type="alphaUcPeriod" startAt="3"/>
            </a:pPr>
            <a:r>
              <a:rPr lang="en-US" altLang="en-US" dirty="0"/>
              <a:t>deliver a different dose each time it is administered.</a:t>
            </a:r>
            <a:br>
              <a:rPr lang="en-US" altLang="en-US" dirty="0"/>
            </a:br>
            <a:r>
              <a:rPr lang="en-US" altLang="en-US" b="1" dirty="0"/>
              <a:t>Rationale: </a:t>
            </a:r>
            <a:r>
              <a:rPr lang="en-US" altLang="en-US" dirty="0">
                <a:solidFill>
                  <a:srgbClr val="F37021"/>
                </a:solidFill>
              </a:rPr>
              <a:t>An inhaler is metered to deliver the same dose every time.</a:t>
            </a:r>
          </a:p>
          <a:p>
            <a:pPr marL="1028700" lvl="1" indent="-457200">
              <a:spcBef>
                <a:spcPct val="35000"/>
              </a:spcBef>
              <a:buFontTx/>
              <a:buAutoNum type="alphaUcPeriod" startAt="3"/>
            </a:pPr>
            <a:r>
              <a:rPr lang="en-US" altLang="en-US" dirty="0"/>
              <a:t>be delivered to the lungs over a period of 6 to 8 hours.</a:t>
            </a:r>
            <a:br>
              <a:rPr lang="en-US" altLang="en-US" dirty="0"/>
            </a:br>
            <a:r>
              <a:rPr lang="en-US" altLang="en-US" b="1" dirty="0"/>
              <a:t>Rationale: </a:t>
            </a:r>
            <a:r>
              <a:rPr lang="en-US" altLang="en-US" dirty="0">
                <a:solidFill>
                  <a:srgbClr val="F37021"/>
                </a:solidFill>
              </a:rPr>
              <a:t>The medication is delivered straight to the lungs, almost immediately, because it is inhaled.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dirty="0"/>
              <a:t>Review</a:t>
            </a:r>
          </a:p>
        </p:txBody>
      </p:sp>
      <p:sp>
        <p:nvSpPr>
          <p:cNvPr id="79875"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5"/>
            </a:pPr>
            <a:r>
              <a:rPr lang="en-US" altLang="en-US" sz="2100" dirty="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1028700" lvl="1" indent="-457200">
              <a:spcBef>
                <a:spcPts val="900"/>
              </a:spcBef>
              <a:buFontTx/>
              <a:buAutoNum type="alphaUcPeriod"/>
            </a:pPr>
            <a:r>
              <a:rPr lang="en-US" altLang="en-US" sz="2000" dirty="0"/>
              <a:t>reassess the patient’s heart rate and then assist with the nitroglycerin.</a:t>
            </a:r>
          </a:p>
          <a:p>
            <a:pPr marL="1028700" lvl="1" indent="-457200">
              <a:spcBef>
                <a:spcPts val="900"/>
              </a:spcBef>
              <a:buFontTx/>
              <a:buAutoNum type="alphaUcPeriod"/>
            </a:pPr>
            <a:r>
              <a:rPr lang="en-US" altLang="en-US" sz="2000" dirty="0"/>
              <a:t>repeat the patient’s blood pressure to the physician and confirm the order.</a:t>
            </a:r>
          </a:p>
          <a:p>
            <a:pPr marL="1028700" lvl="1" indent="-457200">
              <a:spcBef>
                <a:spcPts val="900"/>
              </a:spcBef>
              <a:buFontTx/>
              <a:buAutoNum type="alphaUcPeriod"/>
            </a:pPr>
            <a:r>
              <a:rPr lang="en-US" altLang="en-US" sz="2000" dirty="0"/>
              <a:t>wait 10 minutes, reassess the blood pressure, and then give the nitroglycerin.</a:t>
            </a:r>
          </a:p>
          <a:p>
            <a:pPr marL="1028700" lvl="1" indent="-457200">
              <a:spcBef>
                <a:spcPts val="900"/>
              </a:spcBef>
              <a:buFontTx/>
              <a:buAutoNum type="alphaUcPeriod"/>
            </a:pPr>
            <a:r>
              <a:rPr lang="en-US" altLang="en-US" sz="2000" dirty="0"/>
              <a:t>administer the nitroglycerin to the patient and then reassess her blood pressure.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dirty="0"/>
              <a:t>Review</a:t>
            </a:r>
          </a:p>
        </p:txBody>
      </p:sp>
      <p:sp>
        <p:nvSpPr>
          <p:cNvPr id="80899" name="Rectangle 3"/>
          <p:cNvSpPr>
            <a:spLocks noGrp="1" noChangeArrowheads="1"/>
          </p:cNvSpPr>
          <p:nvPr>
            <p:ph idx="1"/>
          </p:nvPr>
        </p:nvSpPr>
        <p:spPr/>
        <p:txBody>
          <a:bodyPr/>
          <a:lstStyle/>
          <a:p>
            <a:pPr marL="0" indent="0">
              <a:buFontTx/>
              <a:buNone/>
            </a:pPr>
            <a:r>
              <a:rPr lang="en-US" altLang="en-US" b="1" dirty="0"/>
              <a:t>Answer: </a:t>
            </a:r>
            <a:r>
              <a:rPr lang="en-US" altLang="en-US" b="1" dirty="0">
                <a:solidFill>
                  <a:srgbClr val="F37021"/>
                </a:solidFill>
              </a:rPr>
              <a:t>B</a:t>
            </a:r>
          </a:p>
          <a:p>
            <a:pPr marL="0" indent="0">
              <a:buFontTx/>
              <a:buNone/>
            </a:pPr>
            <a:r>
              <a:rPr lang="en-US" altLang="en-US" b="1" dirty="0"/>
              <a:t>Rationale:</a:t>
            </a:r>
            <a:r>
              <a:rPr lang="en-US" altLang="en-US" dirty="0"/>
              <a:t> Nitroglycerin is a vasodilator and lowers blood pressure (BP); therefore, it should not be given to patients with a systolic BP less than 100 mm Hg. If you receive an order to give nitroglycerin to a patient with a systolic BP less than 100 mm Hg, you should ensure that the physician is aware of the patient’s BP, then reconfirm the order.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121033"/>
            <a:ext cx="12192000" cy="1002089"/>
          </a:xfrm>
        </p:spPr>
        <p:txBody>
          <a:bodyPr/>
          <a:lstStyle/>
          <a:p>
            <a:r>
              <a:rPr lang="en-US" altLang="en-US" dirty="0"/>
              <a:t>Review </a:t>
            </a:r>
            <a:r>
              <a:rPr lang="en-US" altLang="en-US" sz="2000" b="0" dirty="0"/>
              <a:t>(1 of 2)</a:t>
            </a:r>
          </a:p>
        </p:txBody>
      </p:sp>
      <p:sp>
        <p:nvSpPr>
          <p:cNvPr id="81923" name="Rectangle 3"/>
          <p:cNvSpPr>
            <a:spLocks noGrp="1" noChangeArrowheads="1"/>
          </p:cNvSpPr>
          <p:nvPr>
            <p:ph idx="1"/>
          </p:nvPr>
        </p:nvSpPr>
        <p:spPr>
          <a:xfrm>
            <a:off x="929390" y="1477780"/>
            <a:ext cx="10363200" cy="4800600"/>
          </a:xfrm>
        </p:spPr>
        <p:txBody>
          <a:bodyPr/>
          <a:lstStyle/>
          <a:p>
            <a:pPr marL="457200" indent="-457200">
              <a:buFontTx/>
              <a:buAutoNum type="arabicPeriod" startAt="5"/>
            </a:pPr>
            <a:r>
              <a:rPr lang="en-US" altLang="en-US" dirty="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1028700" lvl="1" indent="-457200">
              <a:spcBef>
                <a:spcPts val="900"/>
              </a:spcBef>
              <a:buFontTx/>
              <a:buAutoNum type="alphaUcPeriod"/>
            </a:pPr>
            <a:r>
              <a:rPr lang="en-US" altLang="en-US" sz="2000" dirty="0"/>
              <a:t>reassess the patient’s heart rate and then assist with the nitroglycerin.</a:t>
            </a:r>
            <a:br>
              <a:rPr lang="en-US" altLang="en-US" sz="2000" dirty="0"/>
            </a:br>
            <a:r>
              <a:rPr lang="en-US" altLang="en-US" sz="2000" b="1" dirty="0"/>
              <a:t>Rationale: </a:t>
            </a:r>
            <a:r>
              <a:rPr lang="en-US" altLang="en-US" sz="2000" dirty="0">
                <a:solidFill>
                  <a:srgbClr val="F37021"/>
                </a:solidFill>
              </a:rPr>
              <a:t>Administration of nitroglycerin is based on the patient’s blood pressure, not on the patient’s heart rate.</a:t>
            </a:r>
          </a:p>
          <a:p>
            <a:pPr marL="1028700" lvl="1" indent="-457200">
              <a:spcBef>
                <a:spcPts val="900"/>
              </a:spcBef>
              <a:buFontTx/>
              <a:buAutoNum type="alphaUcPeriod"/>
            </a:pPr>
            <a:r>
              <a:rPr lang="en-US" altLang="en-US" sz="2000" dirty="0"/>
              <a:t>repeat the patient’s blood pressure to the physician and confirm the order.</a:t>
            </a:r>
            <a:br>
              <a:rPr lang="en-US" altLang="en-US" sz="2000" dirty="0"/>
            </a:br>
            <a:r>
              <a:rPr lang="en-US" altLang="en-US" sz="2000" b="1" dirty="0"/>
              <a:t>Rationale: </a:t>
            </a:r>
            <a:r>
              <a:rPr lang="en-US" altLang="en-US" sz="2000" dirty="0">
                <a:solidFill>
                  <a:srgbClr val="F37021"/>
                </a:solidFill>
              </a:rPr>
              <a:t>Correct answer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a:t>Review </a:t>
            </a:r>
            <a:r>
              <a:rPr lang="en-US" altLang="en-US" sz="2000" b="0" dirty="0"/>
              <a:t>(2 of 2)</a:t>
            </a:r>
          </a:p>
        </p:txBody>
      </p:sp>
      <p:sp>
        <p:nvSpPr>
          <p:cNvPr id="82947" name="Rectangle 3"/>
          <p:cNvSpPr>
            <a:spLocks noGrp="1" noChangeArrowheads="1"/>
          </p:cNvSpPr>
          <p:nvPr>
            <p:ph idx="1"/>
          </p:nvPr>
        </p:nvSpPr>
        <p:spPr>
          <a:xfrm>
            <a:off x="914400" y="1477781"/>
            <a:ext cx="10363200" cy="4800600"/>
          </a:xfrm>
        </p:spPr>
        <p:txBody>
          <a:bodyPr lIns="182880" rIns="0" bIns="45720"/>
          <a:lstStyle/>
          <a:p>
            <a:pPr marL="457200" indent="-457200">
              <a:buFontTx/>
              <a:buAutoNum type="arabicPeriod" startAt="5"/>
            </a:pPr>
            <a:r>
              <a:rPr lang="en-US" altLang="en-US" dirty="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914400" lvl="1" indent="-457200">
              <a:spcBef>
                <a:spcPts val="900"/>
              </a:spcBef>
              <a:buFontTx/>
              <a:buAutoNum type="alphaUcPeriod" startAt="3"/>
            </a:pPr>
            <a:r>
              <a:rPr lang="en-US" altLang="en-US" sz="2000" dirty="0"/>
              <a:t>wait 10 minutes, reassess the blood pressure, and then give the nitroglycerin.</a:t>
            </a:r>
            <a:br>
              <a:rPr lang="en-US" altLang="en-US" sz="2000" dirty="0"/>
            </a:br>
            <a:r>
              <a:rPr lang="en-US" altLang="en-US" sz="2000" b="1" dirty="0"/>
              <a:t>Rationale: </a:t>
            </a:r>
            <a:r>
              <a:rPr lang="en-US" altLang="en-US" sz="2000" dirty="0">
                <a:solidFill>
                  <a:srgbClr val="F37021"/>
                </a:solidFill>
              </a:rPr>
              <a:t>You should ensure that the physician is aware of the patient’s blood pressure and then reconfirm the order.</a:t>
            </a:r>
          </a:p>
          <a:p>
            <a:pPr marL="914400" lvl="1" indent="-457200">
              <a:spcBef>
                <a:spcPts val="900"/>
              </a:spcBef>
              <a:buFontTx/>
              <a:buAutoNum type="alphaUcPeriod" startAt="3"/>
            </a:pPr>
            <a:r>
              <a:rPr lang="en-US" altLang="en-US" sz="2000" dirty="0"/>
              <a:t>administer the nitroglycerin to the patient and then reassess her blood pressure.</a:t>
            </a:r>
            <a:br>
              <a:rPr lang="en-US" altLang="en-US" sz="2000" dirty="0"/>
            </a:br>
            <a:r>
              <a:rPr lang="en-US" altLang="en-US" sz="2000" b="1" dirty="0"/>
              <a:t>Rationale: </a:t>
            </a:r>
            <a:r>
              <a:rPr lang="en-US" altLang="en-US" sz="2000" dirty="0">
                <a:solidFill>
                  <a:srgbClr val="F37021"/>
                </a:solidFill>
              </a:rPr>
              <a:t>Nitroglycerin is a vasodilator and lowers the patient’s blood pressure. This medication should not be given to patients with a systolic blood pressure less than 100 mm Hg.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dirty="0"/>
              <a:t>Review</a:t>
            </a:r>
          </a:p>
        </p:txBody>
      </p:sp>
      <p:sp>
        <p:nvSpPr>
          <p:cNvPr id="83971" name="Rectangle 3"/>
          <p:cNvSpPr>
            <a:spLocks noGrp="1" noChangeArrowheads="1"/>
          </p:cNvSpPr>
          <p:nvPr>
            <p:ph idx="1"/>
            <p:custDataLst>
              <p:tags r:id="rId1"/>
            </p:custDataLst>
          </p:nvPr>
        </p:nvSpPr>
        <p:spPr/>
        <p:txBody>
          <a:bodyPr/>
          <a:lstStyle/>
          <a:p>
            <a:pPr marL="457200" indent="-457200">
              <a:buFontTx/>
              <a:buAutoNum type="arabicPeriod" startAt="6"/>
            </a:pPr>
            <a:r>
              <a:rPr lang="en-US" altLang="en-US" dirty="0"/>
              <a:t>Activated charcoal is indicated for patients who have ingested certain drugs and toxins because it: </a:t>
            </a:r>
          </a:p>
          <a:p>
            <a:pPr marL="1028700" lvl="1" indent="-457200">
              <a:lnSpc>
                <a:spcPct val="97000"/>
              </a:lnSpc>
              <a:spcBef>
                <a:spcPts val="900"/>
              </a:spcBef>
              <a:buFontTx/>
              <a:buAutoNum type="alphaUcPeriod"/>
            </a:pPr>
            <a:r>
              <a:rPr lang="en-US" altLang="en-US" dirty="0"/>
              <a:t>acts as a direct reversal agent for most medications.</a:t>
            </a:r>
          </a:p>
          <a:p>
            <a:pPr marL="1028700" lvl="1" indent="-457200">
              <a:lnSpc>
                <a:spcPct val="97000"/>
              </a:lnSpc>
              <a:spcBef>
                <a:spcPts val="900"/>
              </a:spcBef>
              <a:buFontTx/>
              <a:buAutoNum type="alphaUcPeriod"/>
            </a:pPr>
            <a:r>
              <a:rPr lang="en-US" altLang="en-US" dirty="0"/>
              <a:t>induces vomiting before the chemical can be digested.</a:t>
            </a:r>
          </a:p>
          <a:p>
            <a:pPr marL="1028700" lvl="1" indent="-457200">
              <a:lnSpc>
                <a:spcPct val="97000"/>
              </a:lnSpc>
              <a:spcBef>
                <a:spcPts val="900"/>
              </a:spcBef>
              <a:buFontTx/>
              <a:buAutoNum type="alphaUcPeriod"/>
            </a:pPr>
            <a:r>
              <a:rPr lang="en-US" altLang="en-US" dirty="0"/>
              <a:t>detoxifies the drug before it can cause harm to the patient.</a:t>
            </a:r>
          </a:p>
          <a:p>
            <a:pPr marL="1028700" lvl="1" indent="-457200">
              <a:lnSpc>
                <a:spcPct val="97000"/>
              </a:lnSpc>
              <a:spcBef>
                <a:spcPts val="900"/>
              </a:spcBef>
              <a:buFontTx/>
              <a:buAutoNum type="alphaUcPeriod"/>
            </a:pPr>
            <a:r>
              <a:rPr lang="en-US" altLang="en-US" dirty="0"/>
              <a:t>binds to chemicals in the stomach and delays absorption.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a:t>Review</a:t>
            </a:r>
          </a:p>
        </p:txBody>
      </p:sp>
      <p:sp>
        <p:nvSpPr>
          <p:cNvPr id="84995" name="Rectangle 3"/>
          <p:cNvSpPr>
            <a:spLocks noGrp="1" noChangeArrowheads="1"/>
          </p:cNvSpPr>
          <p:nvPr>
            <p:ph idx="1"/>
          </p:nvPr>
        </p:nvSpPr>
        <p:spPr/>
        <p:txBody>
          <a:bodyPr/>
          <a:lstStyle/>
          <a:p>
            <a:pPr marL="0" indent="0">
              <a:buFontTx/>
              <a:buNone/>
            </a:pPr>
            <a:r>
              <a:rPr lang="en-US" altLang="en-US" b="1" dirty="0"/>
              <a:t>Answer: </a:t>
            </a:r>
            <a:r>
              <a:rPr lang="en-US" altLang="en-US" b="1" dirty="0">
                <a:solidFill>
                  <a:srgbClr val="F37021"/>
                </a:solidFill>
              </a:rPr>
              <a:t>D</a:t>
            </a:r>
          </a:p>
          <a:p>
            <a:pPr marL="0" indent="0">
              <a:buFontTx/>
              <a:buNone/>
            </a:pPr>
            <a:r>
              <a:rPr lang="en-US" altLang="en-US" b="1" dirty="0"/>
              <a:t>Rationale: </a:t>
            </a:r>
            <a:r>
              <a:rPr lang="en-US" altLang="en-US" dirty="0"/>
              <a:t>Activated charcoal is an adsorbent—that is, it binds to harmful chemicals that have been ingested. This binding effect delays digestion and absorption of the chemical by the body.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dirty="0"/>
              <a:t>Introduction</a:t>
            </a:r>
            <a:endParaRPr lang="en-US" altLang="en-US" sz="2800" b="0" dirty="0"/>
          </a:p>
        </p:txBody>
      </p:sp>
      <p:sp>
        <p:nvSpPr>
          <p:cNvPr id="10243" name="Content Placeholder 2"/>
          <p:cNvSpPr>
            <a:spLocks noGrp="1"/>
          </p:cNvSpPr>
          <p:nvPr>
            <p:ph type="body" idx="1"/>
          </p:nvPr>
        </p:nvSpPr>
        <p:spPr/>
        <p:txBody>
          <a:bodyPr rIns="228600"/>
          <a:lstStyle/>
          <a:p>
            <a:pPr eaLnBrk="1" hangingPunct="1">
              <a:spcBef>
                <a:spcPct val="35000"/>
              </a:spcBef>
            </a:pPr>
            <a:r>
              <a:rPr lang="en-US" altLang="en-US" dirty="0"/>
              <a:t>Medications are an important intervention.</a:t>
            </a:r>
          </a:p>
          <a:p>
            <a:pPr eaLnBrk="1" hangingPunct="1">
              <a:spcBef>
                <a:spcPct val="35000"/>
              </a:spcBef>
            </a:pPr>
            <a:r>
              <a:rPr lang="en-US" altLang="en-US" dirty="0"/>
              <a:t>Medications may alleviate pain and improve the patient’s condition.</a:t>
            </a:r>
          </a:p>
          <a:p>
            <a:pPr eaLnBrk="1" hangingPunct="1">
              <a:spcBef>
                <a:spcPct val="35000"/>
              </a:spcBef>
            </a:pPr>
            <a:r>
              <a:rPr lang="en-US" altLang="en-US" dirty="0"/>
              <a:t>Failure to administer medications safely and competently can lead to serious consequences for the patient, including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dirty="0"/>
              <a:t>Review</a:t>
            </a:r>
            <a:endParaRPr lang="en-US" altLang="en-US" sz="2800" b="0" dirty="0"/>
          </a:p>
        </p:txBody>
      </p:sp>
      <p:sp>
        <p:nvSpPr>
          <p:cNvPr id="86019" name="Rectangle 3"/>
          <p:cNvSpPr>
            <a:spLocks noGrp="1" noChangeArrowheads="1"/>
          </p:cNvSpPr>
          <p:nvPr>
            <p:ph idx="1"/>
          </p:nvPr>
        </p:nvSpPr>
        <p:spPr/>
        <p:txBody>
          <a:bodyPr/>
          <a:lstStyle/>
          <a:p>
            <a:pPr marL="457200" indent="-457200">
              <a:buFontTx/>
              <a:buAutoNum type="arabicPeriod" startAt="6"/>
            </a:pPr>
            <a:r>
              <a:rPr lang="en-US" altLang="en-US" dirty="0"/>
              <a:t>Activated charcoal is indicated for patients who have ingested certain drugs and toxins because it:</a:t>
            </a:r>
          </a:p>
          <a:p>
            <a:pPr marL="1028700" lvl="1" indent="-457200">
              <a:spcBef>
                <a:spcPts val="900"/>
              </a:spcBef>
              <a:buFontTx/>
              <a:buAutoNum type="alphaUcPeriod"/>
            </a:pPr>
            <a:r>
              <a:rPr lang="en-US" altLang="en-US" dirty="0"/>
              <a:t>acts as a direct reversal agent for most medications.</a:t>
            </a:r>
            <a:br>
              <a:rPr lang="en-US" altLang="en-US" dirty="0"/>
            </a:br>
            <a:r>
              <a:rPr lang="en-US" altLang="en-US" b="1" dirty="0"/>
              <a:t>Rationale: </a:t>
            </a:r>
            <a:r>
              <a:rPr lang="en-US" altLang="en-US" dirty="0">
                <a:solidFill>
                  <a:srgbClr val="F37021"/>
                </a:solidFill>
              </a:rPr>
              <a:t>Activated charcoal binds with chemicals.</a:t>
            </a:r>
          </a:p>
          <a:p>
            <a:pPr marL="1028700" lvl="1" indent="-457200">
              <a:spcBef>
                <a:spcPts val="900"/>
              </a:spcBef>
              <a:buFontTx/>
              <a:buAutoNum type="alphaUcPeriod"/>
            </a:pPr>
            <a:r>
              <a:rPr lang="en-US" altLang="en-US" dirty="0"/>
              <a:t>induces vomiting before the chemical can be digested.</a:t>
            </a:r>
            <a:br>
              <a:rPr lang="en-US" altLang="en-US" dirty="0"/>
            </a:br>
            <a:r>
              <a:rPr lang="en-US" altLang="en-US" b="1" dirty="0"/>
              <a:t>Rationale: </a:t>
            </a:r>
            <a:r>
              <a:rPr lang="en-US" altLang="en-US" dirty="0">
                <a:solidFill>
                  <a:srgbClr val="F37021"/>
                </a:solidFill>
              </a:rPr>
              <a:t>Activated charcoal is not the medication used to induce vomiting.</a:t>
            </a:r>
          </a:p>
          <a:p>
            <a:pPr marL="1028700" lvl="1" indent="-457200">
              <a:spcBef>
                <a:spcPts val="900"/>
              </a:spcBef>
              <a:buFontTx/>
              <a:buAutoNum type="alphaUcPeriod" startAt="3"/>
            </a:pPr>
            <a:r>
              <a:rPr lang="en-US" altLang="en-US" dirty="0"/>
              <a:t>detoxifies the drug before it can cause harm to the patient.</a:t>
            </a:r>
            <a:br>
              <a:rPr lang="en-US" altLang="en-US" dirty="0"/>
            </a:br>
            <a:r>
              <a:rPr lang="en-US" altLang="en-US" b="1" dirty="0"/>
              <a:t>Rationale: </a:t>
            </a:r>
            <a:r>
              <a:rPr lang="en-US" altLang="en-US" dirty="0">
                <a:solidFill>
                  <a:srgbClr val="F37021"/>
                </a:solidFill>
              </a:rPr>
              <a:t>Activated charcoal binds with chemicals, delays absorption, and helps in getting chemicals through the digestive system.</a:t>
            </a:r>
          </a:p>
          <a:p>
            <a:pPr marL="1028700" lvl="1" indent="-457200">
              <a:spcBef>
                <a:spcPts val="900"/>
              </a:spcBef>
              <a:buFontTx/>
              <a:buAutoNum type="alphaUcPeriod" startAt="3"/>
            </a:pPr>
            <a:r>
              <a:rPr lang="en-US" altLang="en-US" dirty="0"/>
              <a:t>binds to chemicals in the stomach and delays absorption.</a:t>
            </a:r>
            <a:br>
              <a:rPr lang="en-US" altLang="en-US" dirty="0"/>
            </a:br>
            <a:r>
              <a:rPr lang="en-US" altLang="en-US" b="1" dirty="0"/>
              <a:t>Rationale: </a:t>
            </a:r>
            <a:r>
              <a:rPr lang="en-US" altLang="en-US" dirty="0">
                <a:solidFill>
                  <a:srgbClr val="F37021"/>
                </a:solidFill>
              </a:rPr>
              <a:t>Correct answer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dirty="0"/>
              <a:t>Review</a:t>
            </a:r>
          </a:p>
        </p:txBody>
      </p:sp>
      <p:sp>
        <p:nvSpPr>
          <p:cNvPr id="88067"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7"/>
            </a:pPr>
            <a:r>
              <a:rPr lang="en-US" altLang="en-US" dirty="0"/>
              <a:t>With regard to pharmacology, the term “action” refers to the:</a:t>
            </a:r>
          </a:p>
          <a:p>
            <a:pPr marL="1028700" lvl="1" indent="-457200">
              <a:spcBef>
                <a:spcPct val="35000"/>
              </a:spcBef>
              <a:buFontTx/>
              <a:buAutoNum type="alphaUcPeriod"/>
            </a:pPr>
            <a:r>
              <a:rPr lang="en-US" altLang="en-US" dirty="0"/>
              <a:t>ability of a drug to cause harm.</a:t>
            </a:r>
          </a:p>
          <a:p>
            <a:pPr marL="1028700" lvl="1" indent="-457200">
              <a:spcBef>
                <a:spcPct val="35000"/>
              </a:spcBef>
              <a:buFontTx/>
              <a:buAutoNum type="alphaUcPeriod"/>
            </a:pPr>
            <a:r>
              <a:rPr lang="en-US" altLang="en-US" dirty="0"/>
              <a:t>ability of a drug to produce side effects.</a:t>
            </a:r>
          </a:p>
          <a:p>
            <a:pPr marL="1028700" lvl="1" indent="-457200">
              <a:spcBef>
                <a:spcPct val="35000"/>
              </a:spcBef>
              <a:buFontTx/>
              <a:buAutoNum type="alphaUcPeriod"/>
            </a:pPr>
            <a:r>
              <a:rPr lang="en-US" altLang="en-US" dirty="0"/>
              <a:t>amount of time it will take the drug to work.</a:t>
            </a:r>
          </a:p>
          <a:p>
            <a:pPr marL="1028700" lvl="1" indent="-457200">
              <a:spcBef>
                <a:spcPct val="35000"/>
              </a:spcBef>
              <a:buFontTx/>
              <a:buAutoNum type="alphaUcPeriod"/>
            </a:pPr>
            <a:r>
              <a:rPr lang="en-US" altLang="en-US" dirty="0"/>
              <a:t>expected effect of a drug on the patient’s body.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a:t>Review</a:t>
            </a:r>
          </a:p>
        </p:txBody>
      </p:sp>
      <p:sp>
        <p:nvSpPr>
          <p:cNvPr id="89091" name="Rectangle 3"/>
          <p:cNvSpPr>
            <a:spLocks noGrp="1" noChangeArrowheads="1"/>
          </p:cNvSpPr>
          <p:nvPr>
            <p:ph idx="1"/>
          </p:nvPr>
        </p:nvSpPr>
        <p:spPr/>
        <p:txBody>
          <a:bodyPr/>
          <a:lstStyle/>
          <a:p>
            <a:pPr marL="0" indent="0">
              <a:lnSpc>
                <a:spcPct val="90000"/>
              </a:lnSpc>
              <a:buFontTx/>
              <a:buNone/>
            </a:pPr>
            <a:r>
              <a:rPr lang="en-US" altLang="en-US" b="1" dirty="0"/>
              <a:t>Answer: </a:t>
            </a:r>
            <a:r>
              <a:rPr lang="en-US" altLang="en-US" b="1" dirty="0">
                <a:solidFill>
                  <a:srgbClr val="F37021"/>
                </a:solidFill>
              </a:rPr>
              <a:t>D</a:t>
            </a:r>
          </a:p>
          <a:p>
            <a:pPr marL="0" indent="0">
              <a:lnSpc>
                <a:spcPct val="90000"/>
              </a:lnSpc>
              <a:buFontTx/>
              <a:buNone/>
            </a:pPr>
            <a:r>
              <a:rPr lang="en-US" altLang="en-US" b="1" dirty="0"/>
              <a:t>Rationale: </a:t>
            </a:r>
            <a:r>
              <a:rPr lang="en-US" altLang="en-US" dirty="0"/>
              <a:t>As it applies to pharmacology, the term “action” refers to the effect that a drug is expected to have on a patient’s body. Prior to administering </a:t>
            </a:r>
            <a:r>
              <a:rPr lang="en-US" altLang="en-US" i="1" dirty="0"/>
              <a:t>any</a:t>
            </a:r>
            <a:r>
              <a:rPr lang="en-US" altLang="en-US" dirty="0"/>
              <a:t> drug, the EMT must be aware of its action(s) on the body.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dirty="0"/>
              <a:t>Review</a:t>
            </a:r>
            <a:endParaRPr lang="en-US" altLang="en-US" sz="3200" b="0" dirty="0"/>
          </a:p>
        </p:txBody>
      </p:sp>
      <p:sp>
        <p:nvSpPr>
          <p:cNvPr id="90115" name="Rectangle 3"/>
          <p:cNvSpPr>
            <a:spLocks noGrp="1" noChangeArrowheads="1"/>
          </p:cNvSpPr>
          <p:nvPr>
            <p:ph idx="1"/>
          </p:nvPr>
        </p:nvSpPr>
        <p:spPr/>
        <p:txBody>
          <a:bodyPr/>
          <a:lstStyle/>
          <a:p>
            <a:pPr marL="457200" indent="-457200">
              <a:buFontTx/>
              <a:buAutoNum type="arabicPeriod" startAt="7"/>
            </a:pPr>
            <a:r>
              <a:rPr lang="en-US" altLang="en-US" dirty="0"/>
              <a:t>With regard to pharmacology, the term “action” refers to the:</a:t>
            </a:r>
          </a:p>
          <a:p>
            <a:pPr marL="1028700" lvl="1" indent="-457200">
              <a:spcBef>
                <a:spcPts val="900"/>
              </a:spcBef>
              <a:buFontTx/>
              <a:buAutoNum type="alphaUcPeriod"/>
            </a:pPr>
            <a:r>
              <a:rPr lang="en-US" altLang="en-US" sz="2000" dirty="0"/>
              <a:t>ability of a drug to cause harm.</a:t>
            </a:r>
            <a:br>
              <a:rPr lang="en-US" altLang="en-US" sz="2000" dirty="0"/>
            </a:br>
            <a:r>
              <a:rPr lang="en-US" altLang="en-US" sz="2000" b="1" dirty="0"/>
              <a:t>Rationale: </a:t>
            </a:r>
            <a:r>
              <a:rPr lang="en-US" altLang="en-US" sz="2000" dirty="0">
                <a:solidFill>
                  <a:srgbClr val="F37021"/>
                </a:solidFill>
              </a:rPr>
              <a:t>This is called a contraindication.</a:t>
            </a:r>
          </a:p>
          <a:p>
            <a:pPr marL="1028700" lvl="1" indent="-457200">
              <a:spcBef>
                <a:spcPts val="900"/>
              </a:spcBef>
              <a:buFontTx/>
              <a:buAutoNum type="alphaUcPeriod"/>
            </a:pPr>
            <a:r>
              <a:rPr lang="en-US" altLang="en-US" sz="2000" dirty="0"/>
              <a:t>ability of a drug to produce side effects.</a:t>
            </a:r>
            <a:br>
              <a:rPr lang="en-US" altLang="en-US" sz="2000" dirty="0"/>
            </a:br>
            <a:r>
              <a:rPr lang="en-US" altLang="en-US" sz="2000" b="1" dirty="0"/>
              <a:t>Rationale: </a:t>
            </a:r>
            <a:r>
              <a:rPr lang="en-US" altLang="en-US" sz="2000" dirty="0">
                <a:solidFill>
                  <a:srgbClr val="F37021"/>
                </a:solidFill>
              </a:rPr>
              <a:t>This is any action of a medication other than the desired ones.</a:t>
            </a:r>
          </a:p>
          <a:p>
            <a:pPr marL="1028700" lvl="1" indent="-457200">
              <a:spcBef>
                <a:spcPts val="900"/>
              </a:spcBef>
              <a:buFontTx/>
              <a:buAutoNum type="alphaUcPeriod"/>
            </a:pPr>
            <a:r>
              <a:rPr lang="en-US" altLang="en-US" sz="2000" dirty="0"/>
              <a:t>amount of time it will take the drug to work.</a:t>
            </a:r>
            <a:br>
              <a:rPr lang="en-US" altLang="en-US" sz="2000" dirty="0"/>
            </a:br>
            <a:r>
              <a:rPr lang="en-US" altLang="en-US" sz="2000" b="1" dirty="0"/>
              <a:t>Rationale: </a:t>
            </a:r>
            <a:r>
              <a:rPr lang="en-US" altLang="en-US" sz="2000" dirty="0">
                <a:solidFill>
                  <a:srgbClr val="F37021"/>
                </a:solidFill>
              </a:rPr>
              <a:t>This is the onset of action.</a:t>
            </a:r>
          </a:p>
          <a:p>
            <a:pPr marL="1028700" lvl="1" indent="-457200">
              <a:spcBef>
                <a:spcPts val="900"/>
              </a:spcBef>
              <a:buFontTx/>
              <a:buAutoNum type="alphaUcPeriod"/>
            </a:pPr>
            <a:r>
              <a:rPr lang="en-US" altLang="en-US" sz="2000" dirty="0"/>
              <a:t>expected effect of a drug on the patient’s body.</a:t>
            </a:r>
            <a:br>
              <a:rPr lang="en-US" altLang="en-US" sz="2000" dirty="0"/>
            </a:br>
            <a:r>
              <a:rPr lang="en-US" altLang="en-US" sz="2000" b="1" dirty="0"/>
              <a:t>Rationale: </a:t>
            </a:r>
            <a:r>
              <a:rPr lang="en-US" altLang="en-US" sz="2000" dirty="0">
                <a:solidFill>
                  <a:srgbClr val="F37021"/>
                </a:solidFill>
              </a:rPr>
              <a:t>Correct answer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dirty="0"/>
              <a:t>Review</a:t>
            </a:r>
          </a:p>
        </p:txBody>
      </p:sp>
      <p:sp>
        <p:nvSpPr>
          <p:cNvPr id="91139"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8"/>
            </a:pPr>
            <a:r>
              <a:rPr lang="en-US" altLang="en-US" dirty="0"/>
              <a:t>Which of the following patients is the BEST candidate for oral glucose?</a:t>
            </a:r>
          </a:p>
          <a:p>
            <a:pPr marL="1028700" lvl="1" indent="-457200">
              <a:spcBef>
                <a:spcPct val="35000"/>
              </a:spcBef>
              <a:buFontTx/>
              <a:buAutoNum type="alphaUcPeriod"/>
            </a:pPr>
            <a:r>
              <a:rPr lang="en-US" altLang="en-US" dirty="0"/>
              <a:t>Conscious patient who is showing signs of hypoglycemia</a:t>
            </a:r>
          </a:p>
          <a:p>
            <a:pPr marL="1028700" lvl="1" indent="-457200">
              <a:spcBef>
                <a:spcPct val="35000"/>
              </a:spcBef>
              <a:buFontTx/>
              <a:buAutoNum type="alphaUcPeriod"/>
            </a:pPr>
            <a:r>
              <a:rPr lang="en-US" altLang="en-US" dirty="0"/>
              <a:t>Unconscious diabetic patient with a documented low blood sugar</a:t>
            </a:r>
          </a:p>
          <a:p>
            <a:pPr marL="1028700" lvl="1" indent="-457200">
              <a:spcBef>
                <a:spcPct val="35000"/>
              </a:spcBef>
              <a:buFontTx/>
              <a:buAutoNum type="alphaUcPeriod"/>
            </a:pPr>
            <a:r>
              <a:rPr lang="en-US" altLang="en-US" dirty="0"/>
              <a:t>Conscious diabetic patient suspected of being hyperglycemic</a:t>
            </a:r>
          </a:p>
          <a:p>
            <a:pPr marL="1028700" lvl="1" indent="-457200">
              <a:spcBef>
                <a:spcPct val="35000"/>
              </a:spcBef>
              <a:buFontTx/>
              <a:buAutoNum type="alphaUcPeriod"/>
            </a:pPr>
            <a:r>
              <a:rPr lang="en-US" altLang="en-US" dirty="0"/>
              <a:t>Semiconscious patient with signs and symptoms of low blood sugar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dirty="0"/>
              <a:t>Review</a:t>
            </a:r>
          </a:p>
        </p:txBody>
      </p:sp>
      <p:sp>
        <p:nvSpPr>
          <p:cNvPr id="92163" name="Rectangle 3"/>
          <p:cNvSpPr>
            <a:spLocks noGrp="1" noChangeArrowheads="1"/>
          </p:cNvSpPr>
          <p:nvPr>
            <p:ph idx="1"/>
          </p:nvPr>
        </p:nvSpPr>
        <p:spPr/>
        <p:txBody>
          <a:bodyPr/>
          <a:lstStyle/>
          <a:p>
            <a:pPr marL="0" indent="0">
              <a:buFontTx/>
              <a:buNone/>
            </a:pPr>
            <a:r>
              <a:rPr lang="en-US" altLang="en-US" b="1" dirty="0"/>
              <a:t>Answer: </a:t>
            </a:r>
            <a:r>
              <a:rPr lang="en-US" altLang="en-US" b="1" dirty="0">
                <a:solidFill>
                  <a:srgbClr val="F37021"/>
                </a:solidFill>
              </a:rPr>
              <a:t>A</a:t>
            </a:r>
          </a:p>
          <a:p>
            <a:pPr marL="0" indent="0">
              <a:buFontTx/>
              <a:buNone/>
            </a:pPr>
            <a:r>
              <a:rPr lang="en-US" altLang="en-US" b="1" dirty="0"/>
              <a:t>Rationale: </a:t>
            </a:r>
            <a:r>
              <a:rPr lang="en-US" altLang="en-US" dirty="0"/>
              <a:t>Oral glucose is given to diabetic patients with suspected or documented hypoglycemia (low blood sugar). It should not be given to unconscious patients or those who are otherwise unable to swallow because it may be aspirated into the lungs.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dirty="0"/>
              <a:t>Review</a:t>
            </a:r>
            <a:endParaRPr lang="en-US" altLang="en-US" sz="2800" b="0" dirty="0"/>
          </a:p>
        </p:txBody>
      </p:sp>
      <p:sp>
        <p:nvSpPr>
          <p:cNvPr id="93187" name="Rectangle 3"/>
          <p:cNvSpPr>
            <a:spLocks noGrp="1" noChangeArrowheads="1"/>
          </p:cNvSpPr>
          <p:nvPr>
            <p:ph idx="1"/>
          </p:nvPr>
        </p:nvSpPr>
        <p:spPr/>
        <p:txBody>
          <a:bodyPr/>
          <a:lstStyle/>
          <a:p>
            <a:pPr marL="457200" indent="-457200">
              <a:buFontTx/>
              <a:buAutoNum type="arabicPeriod" startAt="8"/>
            </a:pPr>
            <a:r>
              <a:rPr lang="en-US" altLang="en-US" dirty="0"/>
              <a:t>Which of the following patients is the BEST candidate for oral glucose?</a:t>
            </a:r>
          </a:p>
          <a:p>
            <a:pPr marL="1028700" lvl="1" indent="-457200">
              <a:spcBef>
                <a:spcPts val="900"/>
              </a:spcBef>
              <a:buFontTx/>
              <a:buAutoNum type="alphaUcPeriod"/>
            </a:pPr>
            <a:r>
              <a:rPr lang="en-US" altLang="en-US" sz="2000" dirty="0"/>
              <a:t>Conscious patient who is showing signs of hypoglycemia</a:t>
            </a:r>
            <a:br>
              <a:rPr lang="en-US" altLang="en-US" sz="2000" dirty="0"/>
            </a:br>
            <a:r>
              <a:rPr lang="en-US" altLang="en-US" sz="2000" b="1" dirty="0"/>
              <a:t>Rationale: </a:t>
            </a:r>
            <a:r>
              <a:rPr lang="en-US" altLang="en-US" sz="2000" dirty="0">
                <a:solidFill>
                  <a:srgbClr val="F37021"/>
                </a:solidFill>
              </a:rPr>
              <a:t>Correct answer</a:t>
            </a:r>
          </a:p>
          <a:p>
            <a:pPr marL="1028700" lvl="1" indent="-457200">
              <a:spcBef>
                <a:spcPts val="900"/>
              </a:spcBef>
              <a:buFontTx/>
              <a:buAutoNum type="alphaUcPeriod"/>
            </a:pPr>
            <a:r>
              <a:rPr lang="en-US" altLang="en-US" sz="2000" dirty="0"/>
              <a:t>Unconscious diabetic patient with a documented low blood sugar</a:t>
            </a:r>
            <a:br>
              <a:rPr lang="en-US" altLang="en-US" sz="2000" dirty="0"/>
            </a:br>
            <a:r>
              <a:rPr lang="en-US" altLang="en-US" sz="2000" b="1" dirty="0"/>
              <a:t>Rationale: </a:t>
            </a:r>
            <a:r>
              <a:rPr lang="en-US" altLang="en-US" sz="2000" dirty="0">
                <a:solidFill>
                  <a:srgbClr val="F37021"/>
                </a:solidFill>
              </a:rPr>
              <a:t>Oral glucose should not be given to unconscious patients.</a:t>
            </a:r>
          </a:p>
          <a:p>
            <a:pPr marL="1028700" lvl="1" indent="-457200">
              <a:spcBef>
                <a:spcPts val="900"/>
              </a:spcBef>
              <a:buFontTx/>
              <a:buAutoNum type="alphaUcPeriod" startAt="3"/>
            </a:pPr>
            <a:r>
              <a:rPr lang="en-US" altLang="en-US" dirty="0"/>
              <a:t>Conscious diabetic patient suspected of being hyperglycemic</a:t>
            </a:r>
            <a:br>
              <a:rPr lang="en-US" altLang="en-US" dirty="0"/>
            </a:br>
            <a:r>
              <a:rPr lang="en-US" altLang="en-US" b="1" dirty="0"/>
              <a:t>Rationale: </a:t>
            </a:r>
            <a:r>
              <a:rPr lang="en-US" altLang="en-US" dirty="0">
                <a:solidFill>
                  <a:srgbClr val="F37021"/>
                </a:solidFill>
              </a:rPr>
              <a:t>Oral glucose is used for the treatment of hypoglycemia (low blood sugar).</a:t>
            </a:r>
          </a:p>
          <a:p>
            <a:pPr marL="1028700" lvl="1" indent="-457200">
              <a:spcBef>
                <a:spcPts val="900"/>
              </a:spcBef>
              <a:buFontTx/>
              <a:buAutoNum type="alphaUcPeriod" startAt="3"/>
            </a:pPr>
            <a:r>
              <a:rPr lang="en-US" altLang="en-US" dirty="0"/>
              <a:t>Semiconscious patient with signs and symptoms of low blood sugar</a:t>
            </a:r>
            <a:br>
              <a:rPr lang="en-US" altLang="en-US" dirty="0"/>
            </a:br>
            <a:r>
              <a:rPr lang="en-US" altLang="en-US" b="1" dirty="0"/>
              <a:t>Rationale: </a:t>
            </a:r>
            <a:r>
              <a:rPr lang="en-US" altLang="en-US" dirty="0">
                <a:solidFill>
                  <a:srgbClr val="F37021"/>
                </a:solidFill>
              </a:rPr>
              <a:t>Oral glucose should not be given to those patients who are unable or may become unable to swallow.</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dirty="0"/>
              <a:t>Review</a:t>
            </a:r>
          </a:p>
        </p:txBody>
      </p:sp>
      <p:sp>
        <p:nvSpPr>
          <p:cNvPr id="95235" name="Rectangle 3"/>
          <p:cNvSpPr>
            <a:spLocks noGrp="1" noChangeArrowheads="1"/>
          </p:cNvSpPr>
          <p:nvPr>
            <p:ph idx="1"/>
            <p:custDataLst>
              <p:tags r:id="rId1"/>
            </p:custDataLst>
          </p:nvPr>
        </p:nvSpPr>
        <p:spPr>
          <a:xfrm>
            <a:off x="914400" y="1447800"/>
            <a:ext cx="10071100" cy="4800600"/>
          </a:xfrm>
        </p:spPr>
        <p:txBody>
          <a:bodyPr/>
          <a:lstStyle/>
          <a:p>
            <a:pPr marL="457200" indent="-457200">
              <a:spcBef>
                <a:spcPct val="35000"/>
              </a:spcBef>
              <a:buFontTx/>
              <a:buAutoNum type="arabicPeriod" startAt="9"/>
            </a:pPr>
            <a:r>
              <a:rPr lang="en-US" altLang="en-US" dirty="0"/>
              <a:t>Epinephrine is given to patients with anaphylactic shock because of its effects of: </a:t>
            </a:r>
          </a:p>
          <a:p>
            <a:pPr marL="1028700" lvl="1" indent="-457200">
              <a:spcBef>
                <a:spcPct val="35000"/>
              </a:spcBef>
              <a:buFontTx/>
              <a:buAutoNum type="alphaUcPeriod"/>
            </a:pPr>
            <a:r>
              <a:rPr lang="en-US" altLang="en-US" dirty="0"/>
              <a:t>bronchodilation and vasodilation.</a:t>
            </a:r>
          </a:p>
          <a:p>
            <a:pPr marL="1028700" lvl="1" indent="-457200">
              <a:spcBef>
                <a:spcPct val="35000"/>
              </a:spcBef>
              <a:buFontTx/>
              <a:buAutoNum type="alphaUcPeriod"/>
            </a:pPr>
            <a:r>
              <a:rPr lang="en-US" altLang="en-US" dirty="0"/>
              <a:t>bronchodilation and vasoconstriction.</a:t>
            </a:r>
          </a:p>
          <a:p>
            <a:pPr marL="1028700" lvl="1" indent="-457200">
              <a:spcBef>
                <a:spcPct val="35000"/>
              </a:spcBef>
              <a:buFontTx/>
              <a:buAutoNum type="alphaUcPeriod"/>
            </a:pPr>
            <a:r>
              <a:rPr lang="en-US" altLang="en-US" dirty="0"/>
              <a:t>vasodilation and bronchoconstriction.</a:t>
            </a:r>
          </a:p>
          <a:p>
            <a:pPr marL="1028700" lvl="1" indent="-457200">
              <a:spcBef>
                <a:spcPct val="35000"/>
              </a:spcBef>
              <a:buFontTx/>
              <a:buAutoNum type="alphaUcPeriod"/>
            </a:pPr>
            <a:r>
              <a:rPr lang="en-US" altLang="en-US" dirty="0"/>
              <a:t>bronchoconstriction and vasoconstriction.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t>Review</a:t>
            </a:r>
          </a:p>
        </p:txBody>
      </p:sp>
      <p:sp>
        <p:nvSpPr>
          <p:cNvPr id="96259" name="Rectangle 3"/>
          <p:cNvSpPr>
            <a:spLocks noGrp="1" noChangeArrowheads="1"/>
          </p:cNvSpPr>
          <p:nvPr>
            <p:ph idx="1"/>
          </p:nvPr>
        </p:nvSpPr>
        <p:spPr/>
        <p:txBody>
          <a:bodyPr/>
          <a:lstStyle/>
          <a:p>
            <a:pPr marL="0" indent="0">
              <a:buFontTx/>
              <a:buNone/>
            </a:pPr>
            <a:r>
              <a:rPr lang="en-US" altLang="en-US" b="1" dirty="0"/>
              <a:t>Answer: </a:t>
            </a:r>
            <a:r>
              <a:rPr lang="en-US" altLang="en-US" b="1" dirty="0">
                <a:solidFill>
                  <a:srgbClr val="F37021"/>
                </a:solidFill>
              </a:rPr>
              <a:t>B</a:t>
            </a:r>
          </a:p>
          <a:p>
            <a:pPr marL="0" indent="0">
              <a:buFontTx/>
              <a:buNone/>
            </a:pPr>
            <a:r>
              <a:rPr lang="en-US" altLang="en-US" b="1" dirty="0"/>
              <a:t>Rationale: </a:t>
            </a:r>
            <a:r>
              <a:rPr lang="en-US" altLang="en-US" dirty="0"/>
              <a:t>The two major complications associated with anaphylactic shock are bronchoconstriction, which impairs air movement in and out of the lungs, and vasodilation, which causes a drop in blood pressure. Epinephrine reverses these processes by causing bronchodilation and vasoconstriction, thereby improving breathing and increasing the blood pressure, respectively.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dirty="0"/>
              <a:t>Review</a:t>
            </a:r>
            <a:endParaRPr lang="en-US" altLang="en-US" sz="2800" b="0" dirty="0"/>
          </a:p>
        </p:txBody>
      </p:sp>
      <p:sp>
        <p:nvSpPr>
          <p:cNvPr id="97283"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9"/>
            </a:pPr>
            <a:r>
              <a:rPr lang="en-US" altLang="en-US" dirty="0"/>
              <a:t>Epinephrine is given to patients with anaphylactic shock because of its effects of: </a:t>
            </a:r>
          </a:p>
          <a:p>
            <a:pPr marL="1028700" lvl="1" indent="-457200">
              <a:spcBef>
                <a:spcPct val="35000"/>
              </a:spcBef>
              <a:buFontTx/>
              <a:buAutoNum type="alphaUcPeriod"/>
            </a:pPr>
            <a:r>
              <a:rPr lang="en-US" altLang="en-US" dirty="0"/>
              <a:t>bronchodilation and vasodilation.</a:t>
            </a:r>
            <a:br>
              <a:rPr lang="en-US" altLang="en-US" dirty="0"/>
            </a:br>
            <a:r>
              <a:rPr lang="en-US" altLang="en-US" b="1" dirty="0"/>
              <a:t>Rationale: </a:t>
            </a:r>
            <a:r>
              <a:rPr lang="en-US" altLang="en-US" dirty="0">
                <a:solidFill>
                  <a:srgbClr val="F37021"/>
                </a:solidFill>
              </a:rPr>
              <a:t>Epinephrine dilates the bronchi but constricts the circulatory system.</a:t>
            </a:r>
          </a:p>
          <a:p>
            <a:pPr marL="1028700" lvl="1" indent="-457200">
              <a:spcBef>
                <a:spcPct val="35000"/>
              </a:spcBef>
              <a:buFont typeface="+mj-lt"/>
              <a:buAutoNum type="alphaUcPeriod" startAt="2"/>
            </a:pPr>
            <a:r>
              <a:rPr lang="en-US" altLang="en-US" dirty="0"/>
              <a:t>bronchodilation and vasoconstriction.</a:t>
            </a:r>
            <a:br>
              <a:rPr lang="en-US" altLang="en-US" dirty="0"/>
            </a:br>
            <a:r>
              <a:rPr lang="en-US" altLang="en-US" b="1" dirty="0"/>
              <a:t>Rationale: </a:t>
            </a:r>
            <a:r>
              <a:rPr lang="en-US" altLang="en-US" dirty="0">
                <a:solidFill>
                  <a:srgbClr val="F37021"/>
                </a:solidFill>
              </a:rPr>
              <a:t>Correct answer</a:t>
            </a:r>
          </a:p>
          <a:p>
            <a:pPr marL="1028700" lvl="1" indent="-457200">
              <a:spcBef>
                <a:spcPct val="35000"/>
              </a:spcBef>
              <a:buFontTx/>
              <a:buAutoNum type="alphaUcPeriod" startAt="2"/>
            </a:pPr>
            <a:r>
              <a:rPr lang="en-US" altLang="en-US" dirty="0"/>
              <a:t>vasodilation and bronchoconstriction.</a:t>
            </a:r>
            <a:br>
              <a:rPr lang="en-US" altLang="en-US" dirty="0"/>
            </a:br>
            <a:r>
              <a:rPr lang="en-US" altLang="en-US" b="1" dirty="0"/>
              <a:t>Rationale: </a:t>
            </a:r>
            <a:r>
              <a:rPr lang="en-US" altLang="en-US" dirty="0">
                <a:solidFill>
                  <a:srgbClr val="F37021"/>
                </a:solidFill>
              </a:rPr>
              <a:t>Epinephrine constricts the circulatory system and dilates the bronchi.</a:t>
            </a:r>
          </a:p>
          <a:p>
            <a:pPr marL="1028700" lvl="1" indent="-457200">
              <a:spcBef>
                <a:spcPct val="35000"/>
              </a:spcBef>
              <a:buFontTx/>
              <a:buAutoNum type="alphaUcPeriod" startAt="2"/>
            </a:pPr>
            <a:r>
              <a:rPr lang="en-US" altLang="en-US" dirty="0"/>
              <a:t>bronchoconstriction and vasoconstriction.</a:t>
            </a:r>
            <a:br>
              <a:rPr lang="en-US" altLang="en-US" dirty="0"/>
            </a:br>
            <a:r>
              <a:rPr lang="en-US" altLang="en-US" b="1" dirty="0"/>
              <a:t>Rationale: </a:t>
            </a:r>
            <a:r>
              <a:rPr lang="en-US" altLang="en-US" dirty="0">
                <a:solidFill>
                  <a:srgbClr val="F37021"/>
                </a:solidFill>
              </a:rPr>
              <a:t>Epinephrine dilates the bronchi and constricts the circulatory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dirty="0"/>
              <a:t>How Medications Work </a:t>
            </a:r>
            <a:r>
              <a:rPr lang="en-US" altLang="en-US" sz="2000" b="0" dirty="0"/>
              <a:t>(1 of 5)</a:t>
            </a:r>
          </a:p>
        </p:txBody>
      </p:sp>
      <p:sp>
        <p:nvSpPr>
          <p:cNvPr id="12291" name="Content Placeholder 2"/>
          <p:cNvSpPr>
            <a:spLocks noGrp="1"/>
          </p:cNvSpPr>
          <p:nvPr>
            <p:ph type="body" idx="1"/>
          </p:nvPr>
        </p:nvSpPr>
        <p:spPr/>
        <p:txBody>
          <a:bodyPr rIns="228600"/>
          <a:lstStyle/>
          <a:p>
            <a:pPr eaLnBrk="1" hangingPunct="1">
              <a:spcBef>
                <a:spcPct val="35000"/>
              </a:spcBef>
            </a:pPr>
            <a:r>
              <a:rPr lang="en-US" altLang="en-US" dirty="0"/>
              <a:t>Pharmacology is the science of drugs.</a:t>
            </a:r>
          </a:p>
          <a:p>
            <a:pPr eaLnBrk="1" hangingPunct="1">
              <a:spcBef>
                <a:spcPct val="35000"/>
              </a:spcBef>
            </a:pPr>
            <a:r>
              <a:rPr lang="en-US" altLang="en-US" dirty="0"/>
              <a:t>A medication is a substance used to:</a:t>
            </a:r>
          </a:p>
          <a:p>
            <a:pPr lvl="1" eaLnBrk="1" hangingPunct="1">
              <a:spcBef>
                <a:spcPts val="900"/>
              </a:spcBef>
            </a:pPr>
            <a:r>
              <a:rPr lang="en-US" altLang="en-US" dirty="0"/>
              <a:t>Prevent or treat disease</a:t>
            </a:r>
          </a:p>
          <a:p>
            <a:pPr lvl="1" eaLnBrk="1" hangingPunct="1">
              <a:spcBef>
                <a:spcPts val="900"/>
              </a:spcBef>
            </a:pPr>
            <a:r>
              <a:rPr lang="en-US" altLang="en-US" dirty="0"/>
              <a:t>Relieve pain</a:t>
            </a:r>
          </a:p>
          <a:p>
            <a:pPr eaLnBrk="1" hangingPunct="1">
              <a:spcBef>
                <a:spcPct val="35000"/>
              </a:spcBef>
            </a:pPr>
            <a:r>
              <a:rPr lang="en-US" altLang="en-US" dirty="0"/>
              <a:t>Pharmacodynamics is a process by which medication works on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dirty="0"/>
              <a:t>Review</a:t>
            </a:r>
          </a:p>
        </p:txBody>
      </p:sp>
      <p:sp>
        <p:nvSpPr>
          <p:cNvPr id="99331" name="Rectangle 3"/>
          <p:cNvSpPr>
            <a:spLocks noGrp="1" noChangeArrowheads="1"/>
          </p:cNvSpPr>
          <p:nvPr>
            <p:ph idx="1"/>
            <p:custDataLst>
              <p:tags r:id="rId1"/>
            </p:custDataLst>
          </p:nvPr>
        </p:nvSpPr>
        <p:spPr/>
        <p:txBody>
          <a:bodyPr/>
          <a:lstStyle/>
          <a:p>
            <a:pPr marL="685800" indent="-685800">
              <a:spcBef>
                <a:spcPct val="35000"/>
              </a:spcBef>
              <a:buFontTx/>
              <a:buAutoNum type="arabicPeriod" startAt="10"/>
            </a:pPr>
            <a:r>
              <a:rPr lang="en-US" altLang="en-US" dirty="0"/>
              <a:t>The process by which medications travel through body tissues until they reach the bloodstream is called: </a:t>
            </a:r>
          </a:p>
          <a:p>
            <a:pPr marL="1257300" lvl="1" indent="-457200">
              <a:spcBef>
                <a:spcPct val="35000"/>
              </a:spcBef>
              <a:buFontTx/>
              <a:buAutoNum type="alphaUcPeriod"/>
            </a:pPr>
            <a:r>
              <a:rPr lang="en-US" altLang="en-US" dirty="0"/>
              <a:t>adsorption.</a:t>
            </a:r>
          </a:p>
          <a:p>
            <a:pPr marL="1257300" lvl="1" indent="-457200">
              <a:spcBef>
                <a:spcPct val="35000"/>
              </a:spcBef>
              <a:buFontTx/>
              <a:buAutoNum type="alphaUcPeriod"/>
            </a:pPr>
            <a:r>
              <a:rPr lang="en-US" altLang="en-US" dirty="0"/>
              <a:t>onset of action. </a:t>
            </a:r>
          </a:p>
          <a:p>
            <a:pPr marL="1257300" lvl="1" indent="-457200">
              <a:spcBef>
                <a:spcPct val="35000"/>
              </a:spcBef>
              <a:buFontTx/>
              <a:buAutoNum type="alphaUcPeriod"/>
            </a:pPr>
            <a:r>
              <a:rPr lang="en-US" altLang="en-US" dirty="0"/>
              <a:t>absorption.</a:t>
            </a:r>
          </a:p>
          <a:p>
            <a:pPr marL="1257300" lvl="1" indent="-457200">
              <a:spcBef>
                <a:spcPct val="35000"/>
              </a:spcBef>
              <a:buFontTx/>
              <a:buAutoNum type="alphaUcPeriod"/>
            </a:pPr>
            <a:r>
              <a:rPr lang="en-US" altLang="en-US" dirty="0"/>
              <a:t>transformation.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Review</a:t>
            </a:r>
          </a:p>
        </p:txBody>
      </p:sp>
      <p:sp>
        <p:nvSpPr>
          <p:cNvPr id="100355" name="Rectangle 3"/>
          <p:cNvSpPr>
            <a:spLocks noGrp="1" noChangeArrowheads="1"/>
          </p:cNvSpPr>
          <p:nvPr>
            <p:ph idx="1"/>
          </p:nvPr>
        </p:nvSpPr>
        <p:spPr/>
        <p:txBody>
          <a:bodyPr/>
          <a:lstStyle/>
          <a:p>
            <a:pPr marL="0" indent="0">
              <a:buFontTx/>
              <a:buNone/>
            </a:pPr>
            <a:r>
              <a:rPr lang="en-US" altLang="en-US" b="1" dirty="0"/>
              <a:t>Answer: </a:t>
            </a:r>
            <a:r>
              <a:rPr lang="en-US" altLang="en-US" b="1" dirty="0">
                <a:solidFill>
                  <a:srgbClr val="F37021"/>
                </a:solidFill>
              </a:rPr>
              <a:t>C</a:t>
            </a:r>
          </a:p>
          <a:p>
            <a:pPr marL="0" indent="0">
              <a:buFontTx/>
              <a:buNone/>
            </a:pPr>
            <a:r>
              <a:rPr lang="en-US" altLang="en-US" b="1" dirty="0"/>
              <a:t>Rationale:</a:t>
            </a:r>
            <a:r>
              <a:rPr lang="en-US" altLang="en-US" dirty="0"/>
              <a:t> The process by which medications travel through body tissues until they reach the bloodstream is called absorption. Adsorption refers to the binding of one chemical to another. Activated charcoal, for example, delays absorption of certain chemicals into the bloodstream because it adsorbs (binds to) them in the stomach.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dirty="0"/>
              <a:t>Review</a:t>
            </a:r>
            <a:endParaRPr lang="en-US" altLang="en-US" sz="2800" b="0" dirty="0"/>
          </a:p>
        </p:txBody>
      </p:sp>
      <p:sp>
        <p:nvSpPr>
          <p:cNvPr id="101379" name="Rectangle 3"/>
          <p:cNvSpPr>
            <a:spLocks noGrp="1" noChangeArrowheads="1"/>
          </p:cNvSpPr>
          <p:nvPr>
            <p:ph idx="1"/>
          </p:nvPr>
        </p:nvSpPr>
        <p:spPr/>
        <p:txBody>
          <a:bodyPr/>
          <a:lstStyle/>
          <a:p>
            <a:pPr marL="571500" indent="-571500">
              <a:buFontTx/>
              <a:buAutoNum type="arabicPeriod" startAt="10"/>
            </a:pPr>
            <a:r>
              <a:rPr lang="en-US" altLang="en-US" dirty="0"/>
              <a:t>The process by which medications travel through body tissues until they reach the bloodstream is called: </a:t>
            </a:r>
          </a:p>
          <a:p>
            <a:pPr marL="1143000" lvl="1" indent="-457200">
              <a:spcBef>
                <a:spcPts val="900"/>
              </a:spcBef>
              <a:buFontTx/>
              <a:buAutoNum type="alphaUcPeriod"/>
            </a:pPr>
            <a:r>
              <a:rPr lang="en-US" altLang="en-US" dirty="0"/>
              <a:t>adsorption.</a:t>
            </a:r>
            <a:br>
              <a:rPr lang="en-US" altLang="en-US" dirty="0"/>
            </a:br>
            <a:r>
              <a:rPr lang="en-US" altLang="en-US" dirty="0"/>
              <a:t>Rationale: </a:t>
            </a:r>
            <a:r>
              <a:rPr lang="en-US" altLang="en-US" dirty="0">
                <a:solidFill>
                  <a:srgbClr val="F37021"/>
                </a:solidFill>
              </a:rPr>
              <a:t>In adsorption, particles bind to a surface.</a:t>
            </a:r>
          </a:p>
          <a:p>
            <a:pPr marL="1143000" lvl="1" indent="-457200">
              <a:spcBef>
                <a:spcPts val="900"/>
              </a:spcBef>
              <a:buFontTx/>
              <a:buAutoNum type="alphaUcPeriod"/>
            </a:pPr>
            <a:r>
              <a:rPr lang="en-US" altLang="en-US" dirty="0"/>
              <a:t>onset of action. </a:t>
            </a:r>
            <a:br>
              <a:rPr lang="en-US" altLang="en-US" dirty="0"/>
            </a:br>
            <a:r>
              <a:rPr lang="en-US" altLang="en-US" dirty="0"/>
              <a:t>Rationale: </a:t>
            </a:r>
            <a:r>
              <a:rPr lang="en-US" altLang="en-US" dirty="0">
                <a:solidFill>
                  <a:srgbClr val="F37021"/>
                </a:solidFill>
              </a:rPr>
              <a:t>Onset of action is the time that it takes for a medication to start doing what it is prescribed for.</a:t>
            </a:r>
          </a:p>
          <a:p>
            <a:pPr marL="1143000" lvl="1" indent="-457200">
              <a:spcBef>
                <a:spcPts val="900"/>
              </a:spcBef>
              <a:buFontTx/>
              <a:buAutoNum type="alphaUcPeriod" startAt="3"/>
            </a:pPr>
            <a:r>
              <a:rPr lang="en-US" altLang="en-US" dirty="0"/>
              <a:t>absorption.</a:t>
            </a:r>
            <a:br>
              <a:rPr lang="en-US" altLang="en-US" dirty="0"/>
            </a:br>
            <a:r>
              <a:rPr lang="en-US" altLang="en-US" dirty="0"/>
              <a:t>Rationale: </a:t>
            </a:r>
            <a:r>
              <a:rPr lang="en-US" altLang="en-US" dirty="0">
                <a:solidFill>
                  <a:srgbClr val="F37021"/>
                </a:solidFill>
              </a:rPr>
              <a:t>Correct answer</a:t>
            </a:r>
          </a:p>
          <a:p>
            <a:pPr marL="1143000" lvl="1" indent="-457200">
              <a:spcBef>
                <a:spcPts val="900"/>
              </a:spcBef>
              <a:buFontTx/>
              <a:buAutoNum type="alphaUcPeriod" startAt="3"/>
            </a:pPr>
            <a:r>
              <a:rPr lang="en-US" altLang="en-US" dirty="0"/>
              <a:t>transformation. </a:t>
            </a:r>
            <a:br>
              <a:rPr lang="en-US" altLang="en-US" dirty="0"/>
            </a:br>
            <a:r>
              <a:rPr lang="en-US" altLang="en-US" dirty="0"/>
              <a:t>Rationale: </a:t>
            </a:r>
            <a:r>
              <a:rPr lang="en-US" altLang="en-US" dirty="0">
                <a:solidFill>
                  <a:srgbClr val="F37021"/>
                </a:solidFill>
              </a:rPr>
              <a:t>This has nothing to do with medication administration.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How Medications Work </a:t>
            </a:r>
            <a:r>
              <a:rPr lang="en-US" altLang="en-US" sz="2000" b="0" dirty="0"/>
              <a:t>(2 of 5)</a:t>
            </a:r>
          </a:p>
        </p:txBody>
      </p:sp>
      <p:sp>
        <p:nvSpPr>
          <p:cNvPr id="13315" name="Content Placeholder 2"/>
          <p:cNvSpPr>
            <a:spLocks noGrp="1"/>
          </p:cNvSpPr>
          <p:nvPr>
            <p:ph type="body" idx="1"/>
          </p:nvPr>
        </p:nvSpPr>
        <p:spPr/>
        <p:txBody>
          <a:bodyPr rIns="228600"/>
          <a:lstStyle/>
          <a:p>
            <a:pPr>
              <a:spcBef>
                <a:spcPct val="35000"/>
              </a:spcBef>
            </a:pPr>
            <a:r>
              <a:rPr lang="en-US" altLang="en-US" dirty="0"/>
              <a:t>Agonist: causes stimulation of receptors</a:t>
            </a:r>
          </a:p>
          <a:p>
            <a:pPr>
              <a:spcBef>
                <a:spcPct val="35000"/>
              </a:spcBef>
            </a:pPr>
            <a:r>
              <a:rPr lang="en-US" altLang="en-US" dirty="0"/>
              <a:t>Antagonist: binds to a receptor and blocks other medications or chemicals</a:t>
            </a:r>
          </a:p>
          <a:p>
            <a:pPr>
              <a:spcBef>
                <a:spcPct val="35000"/>
              </a:spcBef>
            </a:pPr>
            <a:r>
              <a:rPr lang="en-US" altLang="en-US" dirty="0"/>
              <a:t>Dose: amount of medication given</a:t>
            </a:r>
          </a:p>
          <a:p>
            <a:pPr>
              <a:spcBef>
                <a:spcPct val="35000"/>
              </a:spcBef>
            </a:pPr>
            <a:r>
              <a:rPr lang="en-US" altLang="en-US" dirty="0"/>
              <a:t>Action: the therapeutic effect that a medication is expected to have on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TICKYSTYLE" val="Source Line"/>
</p:tagLst>
</file>

<file path=ppt/tags/tag10.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1.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3.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4.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3.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4.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5.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6.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7.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9.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398</TotalTime>
  <Words>8093</Words>
  <Application>Microsoft Macintosh PowerPoint</Application>
  <PresentationFormat>Widescreen</PresentationFormat>
  <Paragraphs>896</Paragraphs>
  <Slides>82</Slides>
  <Notes>81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Times New Roman</vt:lpstr>
      <vt:lpstr>Wingdings</vt:lpstr>
      <vt:lpstr>Educational subjects 16x9</vt:lpstr>
      <vt:lpstr>Principles of Pharmacology</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vt:lpstr>
      <vt:lpstr>How Medications Work (1 of 5)</vt:lpstr>
      <vt:lpstr>How Medications Work (2 of 5)</vt:lpstr>
      <vt:lpstr>How Medications Work (3 of 5)</vt:lpstr>
      <vt:lpstr>How Medications Work (4 of 5)</vt:lpstr>
      <vt:lpstr>How Medications Work (5 of 5)</vt:lpstr>
      <vt:lpstr>Medication Names (1 of 2)</vt:lpstr>
      <vt:lpstr>Medication Names (2 of 2)</vt:lpstr>
      <vt:lpstr>Routes of Administration (1 of 5)</vt:lpstr>
      <vt:lpstr>Routes of Administration (2 of 5)</vt:lpstr>
      <vt:lpstr>Routes of Administration (3 of 5)</vt:lpstr>
      <vt:lpstr>Routes of Administration (4 of 5)</vt:lpstr>
      <vt:lpstr>Routes of Administration (5 of 5)</vt:lpstr>
      <vt:lpstr>Medication Forms</vt:lpstr>
      <vt:lpstr>Tablets and Capsules</vt:lpstr>
      <vt:lpstr>Solutions and Suspensions </vt:lpstr>
      <vt:lpstr>Metered-Dose Inhalers </vt:lpstr>
      <vt:lpstr>Topical Medications</vt:lpstr>
      <vt:lpstr>Transcutaneous Medications </vt:lpstr>
      <vt:lpstr>Gels</vt:lpstr>
      <vt:lpstr>Gases for Inhalation</vt:lpstr>
      <vt:lpstr>General Steps in Administering Medication (1 of 2)</vt:lpstr>
      <vt:lpstr>General Steps in Administering Medication (2 of 2)</vt:lpstr>
      <vt:lpstr>Medication Administration and the EMT</vt:lpstr>
      <vt:lpstr>Oral Medications (1 of 3)</vt:lpstr>
      <vt:lpstr>Oral Medications (2 of 3)</vt:lpstr>
      <vt:lpstr>Oral Medications (3 of 3)</vt:lpstr>
      <vt:lpstr>Sublingual Medications (1 of 5)</vt:lpstr>
      <vt:lpstr>Sublingual Medications (2 of 5)</vt:lpstr>
      <vt:lpstr>Sublingual Medications (3 of 5)</vt:lpstr>
      <vt:lpstr>Sublingual Medications (4 of 5)</vt:lpstr>
      <vt:lpstr>Sublingual Medications (5 of 5)</vt:lpstr>
      <vt:lpstr>Intramuscular Medications (1 of 4)</vt:lpstr>
      <vt:lpstr>Intramuscular Medications (2 of 4)</vt:lpstr>
      <vt:lpstr>Intramuscular Medications (3 of 4)</vt:lpstr>
      <vt:lpstr>Intramuscular Medications (4 of 4)</vt:lpstr>
      <vt:lpstr>Intranasal Medications</vt:lpstr>
      <vt:lpstr>Inhalation Medications (1 of 4)</vt:lpstr>
      <vt:lpstr>Inhalation Medications (2 of 4)</vt:lpstr>
      <vt:lpstr>Inhalation Medications (3 of 4)</vt:lpstr>
      <vt:lpstr>Inhalation Medications (4 of 4)</vt:lpstr>
      <vt:lpstr>Patient Medications (1 of 2)</vt:lpstr>
      <vt:lpstr>Patient Medications (2 of 2)</vt:lpstr>
      <vt:lpstr>Medication Errors (1 of 2)</vt:lpstr>
      <vt:lpstr>Medication Errors (2 of 2)</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45</cp:revision>
  <dcterms:created xsi:type="dcterms:W3CDTF">2019-03-08T18:11:57Z</dcterms:created>
  <dcterms:modified xsi:type="dcterms:W3CDTF">2020-12-17T16:27:29Z</dcterms:modified>
</cp:coreProperties>
</file>